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76" r:id="rId12"/>
    <p:sldId id="275" r:id="rId13"/>
    <p:sldId id="266" r:id="rId14"/>
    <p:sldId id="267" r:id="rId15"/>
    <p:sldId id="268" r:id="rId16"/>
    <p:sldId id="269" r:id="rId17"/>
    <p:sldId id="277" r:id="rId18"/>
    <p:sldId id="278" r:id="rId19"/>
    <p:sldId id="270" r:id="rId20"/>
    <p:sldId id="271" r:id="rId21"/>
    <p:sldId id="272" r:id="rId22"/>
    <p:sldId id="273" r:id="rId23"/>
    <p:sldId id="279" r:id="rId24"/>
    <p:sldId id="274" r:id="rId2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F91452-347A-4C3F-81FE-B71FD9A9E30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5A175EDE-1381-4A69-9CE2-0789C898C803}">
      <dgm:prSet phldrT="[Szöveg]"/>
      <dgm:spPr/>
      <dgm:t>
        <a:bodyPr/>
        <a:lstStyle/>
        <a:p>
          <a:r>
            <a:rPr lang="hu-HU" dirty="0" smtClean="0"/>
            <a:t>28 új partner</a:t>
          </a:r>
          <a:endParaRPr lang="hu-HU" dirty="0"/>
        </a:p>
      </dgm:t>
    </dgm:pt>
    <dgm:pt modelId="{322B4DF1-B2EC-4CF7-8753-7BCF60570283}" type="parTrans" cxnId="{015778B6-7CCC-4740-8BF1-A4AA96012D41}">
      <dgm:prSet/>
      <dgm:spPr/>
      <dgm:t>
        <a:bodyPr/>
        <a:lstStyle/>
        <a:p>
          <a:endParaRPr lang="hu-HU"/>
        </a:p>
      </dgm:t>
    </dgm:pt>
    <dgm:pt modelId="{DDC6CCAA-7CFE-4BE9-BC28-953BCE0200DA}" type="sibTrans" cxnId="{015778B6-7CCC-4740-8BF1-A4AA96012D41}">
      <dgm:prSet/>
      <dgm:spPr/>
      <dgm:t>
        <a:bodyPr/>
        <a:lstStyle/>
        <a:p>
          <a:endParaRPr lang="hu-HU"/>
        </a:p>
      </dgm:t>
    </dgm:pt>
    <dgm:pt modelId="{BB4439B5-3774-4735-BBB4-095A15B48771}">
      <dgm:prSet phldrT="[Szöveg]"/>
      <dgm:spPr/>
      <dgm:t>
        <a:bodyPr/>
        <a:lstStyle/>
        <a:p>
          <a:r>
            <a:rPr lang="hu-HU" dirty="0" smtClean="0"/>
            <a:t>Reklám és marketing</a:t>
          </a:r>
          <a:endParaRPr lang="hu-HU" dirty="0"/>
        </a:p>
      </dgm:t>
    </dgm:pt>
    <dgm:pt modelId="{D77FD534-C2B8-425A-8B08-7F8FC19EEC3C}" type="parTrans" cxnId="{4E2640FE-98EB-4528-A568-7DA716309F1A}">
      <dgm:prSet/>
      <dgm:spPr/>
      <dgm:t>
        <a:bodyPr/>
        <a:lstStyle/>
        <a:p>
          <a:endParaRPr lang="hu-HU"/>
        </a:p>
      </dgm:t>
    </dgm:pt>
    <dgm:pt modelId="{521953B2-028E-461E-B7C7-B87BB5E0E8D8}" type="sibTrans" cxnId="{4E2640FE-98EB-4528-A568-7DA716309F1A}">
      <dgm:prSet/>
      <dgm:spPr/>
      <dgm:t>
        <a:bodyPr/>
        <a:lstStyle/>
        <a:p>
          <a:endParaRPr lang="hu-HU"/>
        </a:p>
      </dgm:t>
    </dgm:pt>
    <dgm:pt modelId="{01C44EC6-EF85-4484-A5F5-51E30C8A4B93}">
      <dgm:prSet phldrT="[Szöveg]"/>
      <dgm:spPr/>
      <dgm:t>
        <a:bodyPr/>
        <a:lstStyle/>
        <a:p>
          <a:r>
            <a:rPr lang="hu-HU" dirty="0" smtClean="0"/>
            <a:t>Média, plakátok</a:t>
          </a:r>
          <a:endParaRPr lang="hu-HU" dirty="0"/>
        </a:p>
      </dgm:t>
    </dgm:pt>
    <dgm:pt modelId="{E4FFBD3E-C400-4F84-9A70-3100571FBFD3}" type="parTrans" cxnId="{B84D9B8F-35A9-4DC1-91C7-91D61A3720CA}">
      <dgm:prSet/>
      <dgm:spPr/>
      <dgm:t>
        <a:bodyPr/>
        <a:lstStyle/>
        <a:p>
          <a:endParaRPr lang="hu-HU"/>
        </a:p>
      </dgm:t>
    </dgm:pt>
    <dgm:pt modelId="{4153FCA5-5F4A-4086-8432-B60FA0F0A4EF}" type="sibTrans" cxnId="{B84D9B8F-35A9-4DC1-91C7-91D61A3720CA}">
      <dgm:prSet/>
      <dgm:spPr/>
      <dgm:t>
        <a:bodyPr/>
        <a:lstStyle/>
        <a:p>
          <a:endParaRPr lang="hu-HU"/>
        </a:p>
      </dgm:t>
    </dgm:pt>
    <dgm:pt modelId="{5A7EA5EB-523C-460E-B915-E8D1E2007ACC}">
      <dgm:prSet phldrT="[Szöveg]"/>
      <dgm:spPr/>
      <dgm:t>
        <a:bodyPr/>
        <a:lstStyle/>
        <a:p>
          <a:r>
            <a:rPr lang="hu-HU" dirty="0" smtClean="0"/>
            <a:t>Rendezvények</a:t>
          </a:r>
          <a:endParaRPr lang="hu-HU" dirty="0"/>
        </a:p>
      </dgm:t>
    </dgm:pt>
    <dgm:pt modelId="{62351D08-73B3-4FB2-A02A-6B3B1C374630}" type="parTrans" cxnId="{3AB37024-7E9B-46B1-B554-EDE9434D0064}">
      <dgm:prSet/>
      <dgm:spPr/>
      <dgm:t>
        <a:bodyPr/>
        <a:lstStyle/>
        <a:p>
          <a:endParaRPr lang="hu-HU"/>
        </a:p>
      </dgm:t>
    </dgm:pt>
    <dgm:pt modelId="{DD22AF1A-787F-4FC9-8916-5BA8E295D3B8}" type="sibTrans" cxnId="{3AB37024-7E9B-46B1-B554-EDE9434D0064}">
      <dgm:prSet/>
      <dgm:spPr/>
      <dgm:t>
        <a:bodyPr/>
        <a:lstStyle/>
        <a:p>
          <a:endParaRPr lang="hu-HU"/>
        </a:p>
      </dgm:t>
    </dgm:pt>
    <dgm:pt modelId="{6DC58E09-C2D1-4E1D-853A-0DF50DC85B26}">
      <dgm:prSet phldrT="[Szöveg]"/>
      <dgm:spPr/>
      <dgm:t>
        <a:bodyPr/>
        <a:lstStyle/>
        <a:p>
          <a:r>
            <a:rPr lang="hu-HU" dirty="0" smtClean="0"/>
            <a:t>Internetes reklám, hírlevél</a:t>
          </a:r>
        </a:p>
      </dgm:t>
    </dgm:pt>
    <dgm:pt modelId="{5B5ACF1A-112A-44B8-8EC5-CBB3969B0A05}" type="parTrans" cxnId="{CA76236C-3D25-4686-ABA9-FC8E9E87165B}">
      <dgm:prSet/>
      <dgm:spPr/>
      <dgm:t>
        <a:bodyPr/>
        <a:lstStyle/>
        <a:p>
          <a:endParaRPr lang="hu-HU"/>
        </a:p>
      </dgm:t>
    </dgm:pt>
    <dgm:pt modelId="{B700760E-0DE4-44DA-A0FB-99EE8DB95D6A}" type="sibTrans" cxnId="{CA76236C-3D25-4686-ABA9-FC8E9E87165B}">
      <dgm:prSet/>
      <dgm:spPr/>
      <dgm:t>
        <a:bodyPr/>
        <a:lstStyle/>
        <a:p>
          <a:endParaRPr lang="hu-HU"/>
        </a:p>
      </dgm:t>
    </dgm:pt>
    <dgm:pt modelId="{16029525-D4A9-4EC8-A862-9CBA5C4BEAB1}" type="pres">
      <dgm:prSet presAssocID="{D8F91452-347A-4C3F-81FE-B71FD9A9E30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8C341A5A-59FC-4B54-91AC-6900E2EECC8A}" type="pres">
      <dgm:prSet presAssocID="{5A175EDE-1381-4A69-9CE2-0789C898C80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C93F270-FCE2-4C4B-B272-9A5863CF0FE4}" type="pres">
      <dgm:prSet presAssocID="{DDC6CCAA-7CFE-4BE9-BC28-953BCE0200DA}" presName="sibTrans" presStyleCnt="0"/>
      <dgm:spPr/>
    </dgm:pt>
    <dgm:pt modelId="{846F244E-2188-4A95-A26F-9362C952CB51}" type="pres">
      <dgm:prSet presAssocID="{BB4439B5-3774-4735-BBB4-095A15B4877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0250147-0488-4881-B337-9B3131C1ADB1}" type="pres">
      <dgm:prSet presAssocID="{521953B2-028E-461E-B7C7-B87BB5E0E8D8}" presName="sibTrans" presStyleCnt="0"/>
      <dgm:spPr/>
    </dgm:pt>
    <dgm:pt modelId="{0EC1B775-639D-4477-8FDF-F8D65169838D}" type="pres">
      <dgm:prSet presAssocID="{01C44EC6-EF85-4484-A5F5-51E30C8A4B9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DCB0365-BE71-43C8-8F02-5969B26DC1AB}" type="pres">
      <dgm:prSet presAssocID="{4153FCA5-5F4A-4086-8432-B60FA0F0A4EF}" presName="sibTrans" presStyleCnt="0"/>
      <dgm:spPr/>
    </dgm:pt>
    <dgm:pt modelId="{AEA2FAA8-BC8D-433A-A05C-4C08AC886849}" type="pres">
      <dgm:prSet presAssocID="{5A7EA5EB-523C-460E-B915-E8D1E2007AC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3A27217-4AB4-4A9B-9119-4C9B5B1BE5EF}" type="pres">
      <dgm:prSet presAssocID="{DD22AF1A-787F-4FC9-8916-5BA8E295D3B8}" presName="sibTrans" presStyleCnt="0"/>
      <dgm:spPr/>
    </dgm:pt>
    <dgm:pt modelId="{13A7CD2E-0543-426C-876B-D07FC6EC3284}" type="pres">
      <dgm:prSet presAssocID="{6DC58E09-C2D1-4E1D-853A-0DF50DC85B2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A33AA28B-B4B7-4935-A893-71579F9C8E3C}" type="presOf" srcId="{6DC58E09-C2D1-4E1D-853A-0DF50DC85B26}" destId="{13A7CD2E-0543-426C-876B-D07FC6EC3284}" srcOrd="0" destOrd="0" presId="urn:microsoft.com/office/officeart/2005/8/layout/default"/>
    <dgm:cxn modelId="{3AB37024-7E9B-46B1-B554-EDE9434D0064}" srcId="{D8F91452-347A-4C3F-81FE-B71FD9A9E30E}" destId="{5A7EA5EB-523C-460E-B915-E8D1E2007ACC}" srcOrd="3" destOrd="0" parTransId="{62351D08-73B3-4FB2-A02A-6B3B1C374630}" sibTransId="{DD22AF1A-787F-4FC9-8916-5BA8E295D3B8}"/>
    <dgm:cxn modelId="{D626D847-5DEA-4F2E-B3D6-AA570815C3F2}" type="presOf" srcId="{5A7EA5EB-523C-460E-B915-E8D1E2007ACC}" destId="{AEA2FAA8-BC8D-433A-A05C-4C08AC886849}" srcOrd="0" destOrd="0" presId="urn:microsoft.com/office/officeart/2005/8/layout/default"/>
    <dgm:cxn modelId="{C25266AA-E8D1-45EF-8937-19152BC482EC}" type="presOf" srcId="{01C44EC6-EF85-4484-A5F5-51E30C8A4B93}" destId="{0EC1B775-639D-4477-8FDF-F8D65169838D}" srcOrd="0" destOrd="0" presId="urn:microsoft.com/office/officeart/2005/8/layout/default"/>
    <dgm:cxn modelId="{CA76236C-3D25-4686-ABA9-FC8E9E87165B}" srcId="{D8F91452-347A-4C3F-81FE-B71FD9A9E30E}" destId="{6DC58E09-C2D1-4E1D-853A-0DF50DC85B26}" srcOrd="4" destOrd="0" parTransId="{5B5ACF1A-112A-44B8-8EC5-CBB3969B0A05}" sibTransId="{B700760E-0DE4-44DA-A0FB-99EE8DB95D6A}"/>
    <dgm:cxn modelId="{B84D9B8F-35A9-4DC1-91C7-91D61A3720CA}" srcId="{D8F91452-347A-4C3F-81FE-B71FD9A9E30E}" destId="{01C44EC6-EF85-4484-A5F5-51E30C8A4B93}" srcOrd="2" destOrd="0" parTransId="{E4FFBD3E-C400-4F84-9A70-3100571FBFD3}" sibTransId="{4153FCA5-5F4A-4086-8432-B60FA0F0A4EF}"/>
    <dgm:cxn modelId="{B986130C-F864-417F-9F1D-B2D84B41D970}" type="presOf" srcId="{D8F91452-347A-4C3F-81FE-B71FD9A9E30E}" destId="{16029525-D4A9-4EC8-A862-9CBA5C4BEAB1}" srcOrd="0" destOrd="0" presId="urn:microsoft.com/office/officeart/2005/8/layout/default"/>
    <dgm:cxn modelId="{0907332A-2652-4D6D-AB99-C359B23ECA06}" type="presOf" srcId="{5A175EDE-1381-4A69-9CE2-0789C898C803}" destId="{8C341A5A-59FC-4B54-91AC-6900E2EECC8A}" srcOrd="0" destOrd="0" presId="urn:microsoft.com/office/officeart/2005/8/layout/default"/>
    <dgm:cxn modelId="{015778B6-7CCC-4740-8BF1-A4AA96012D41}" srcId="{D8F91452-347A-4C3F-81FE-B71FD9A9E30E}" destId="{5A175EDE-1381-4A69-9CE2-0789C898C803}" srcOrd="0" destOrd="0" parTransId="{322B4DF1-B2EC-4CF7-8753-7BCF60570283}" sibTransId="{DDC6CCAA-7CFE-4BE9-BC28-953BCE0200DA}"/>
    <dgm:cxn modelId="{4E2640FE-98EB-4528-A568-7DA716309F1A}" srcId="{D8F91452-347A-4C3F-81FE-B71FD9A9E30E}" destId="{BB4439B5-3774-4735-BBB4-095A15B48771}" srcOrd="1" destOrd="0" parTransId="{D77FD534-C2B8-425A-8B08-7F8FC19EEC3C}" sibTransId="{521953B2-028E-461E-B7C7-B87BB5E0E8D8}"/>
    <dgm:cxn modelId="{BAB11340-C91C-4497-9060-5767B50C4731}" type="presOf" srcId="{BB4439B5-3774-4735-BBB4-095A15B48771}" destId="{846F244E-2188-4A95-A26F-9362C952CB51}" srcOrd="0" destOrd="0" presId="urn:microsoft.com/office/officeart/2005/8/layout/default"/>
    <dgm:cxn modelId="{15A0E97C-CFF9-49F2-953E-A20B027CDD1F}" type="presParOf" srcId="{16029525-D4A9-4EC8-A862-9CBA5C4BEAB1}" destId="{8C341A5A-59FC-4B54-91AC-6900E2EECC8A}" srcOrd="0" destOrd="0" presId="urn:microsoft.com/office/officeart/2005/8/layout/default"/>
    <dgm:cxn modelId="{D1D6F821-2E1C-433C-B4A4-F9130CEDFFF9}" type="presParOf" srcId="{16029525-D4A9-4EC8-A862-9CBA5C4BEAB1}" destId="{4C93F270-FCE2-4C4B-B272-9A5863CF0FE4}" srcOrd="1" destOrd="0" presId="urn:microsoft.com/office/officeart/2005/8/layout/default"/>
    <dgm:cxn modelId="{900B965F-8A31-4FB6-A80D-2652C4619C82}" type="presParOf" srcId="{16029525-D4A9-4EC8-A862-9CBA5C4BEAB1}" destId="{846F244E-2188-4A95-A26F-9362C952CB51}" srcOrd="2" destOrd="0" presId="urn:microsoft.com/office/officeart/2005/8/layout/default"/>
    <dgm:cxn modelId="{46C1F774-9060-4D90-B37A-382A594D1B63}" type="presParOf" srcId="{16029525-D4A9-4EC8-A862-9CBA5C4BEAB1}" destId="{40250147-0488-4881-B337-9B3131C1ADB1}" srcOrd="3" destOrd="0" presId="urn:microsoft.com/office/officeart/2005/8/layout/default"/>
    <dgm:cxn modelId="{8E9948F2-47B3-450C-B3AB-976EB18F133E}" type="presParOf" srcId="{16029525-D4A9-4EC8-A862-9CBA5C4BEAB1}" destId="{0EC1B775-639D-4477-8FDF-F8D65169838D}" srcOrd="4" destOrd="0" presId="urn:microsoft.com/office/officeart/2005/8/layout/default"/>
    <dgm:cxn modelId="{37877CAA-5DFA-4696-A49D-9D6C59BACFA2}" type="presParOf" srcId="{16029525-D4A9-4EC8-A862-9CBA5C4BEAB1}" destId="{DDCB0365-BE71-43C8-8F02-5969B26DC1AB}" srcOrd="5" destOrd="0" presId="urn:microsoft.com/office/officeart/2005/8/layout/default"/>
    <dgm:cxn modelId="{A775D1C3-D8E4-4BE6-B161-0ED490200D47}" type="presParOf" srcId="{16029525-D4A9-4EC8-A862-9CBA5C4BEAB1}" destId="{AEA2FAA8-BC8D-433A-A05C-4C08AC886849}" srcOrd="6" destOrd="0" presId="urn:microsoft.com/office/officeart/2005/8/layout/default"/>
    <dgm:cxn modelId="{E68632C2-8C27-49AB-AED8-6DAB26BA2CFB}" type="presParOf" srcId="{16029525-D4A9-4EC8-A862-9CBA5C4BEAB1}" destId="{93A27217-4AB4-4A9B-9119-4C9B5B1BE5EF}" srcOrd="7" destOrd="0" presId="urn:microsoft.com/office/officeart/2005/8/layout/default"/>
    <dgm:cxn modelId="{2AB15A55-DBAC-4508-9CA1-8EFD50D60A75}" type="presParOf" srcId="{16029525-D4A9-4EC8-A862-9CBA5C4BEAB1}" destId="{13A7CD2E-0543-426C-876B-D07FC6EC328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341A5A-59FC-4B54-91AC-6900E2EECC8A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100" kern="1200" dirty="0" smtClean="0"/>
            <a:t>28 új partner</a:t>
          </a:r>
          <a:endParaRPr lang="hu-HU" sz="3100" kern="1200" dirty="0"/>
        </a:p>
      </dsp:txBody>
      <dsp:txXfrm>
        <a:off x="0" y="591343"/>
        <a:ext cx="2571749" cy="1543050"/>
      </dsp:txXfrm>
    </dsp:sp>
    <dsp:sp modelId="{846F244E-2188-4A95-A26F-9362C952CB51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100" kern="1200" dirty="0" smtClean="0"/>
            <a:t>Reklám és marketing</a:t>
          </a:r>
          <a:endParaRPr lang="hu-HU" sz="3100" kern="1200" dirty="0"/>
        </a:p>
      </dsp:txBody>
      <dsp:txXfrm>
        <a:off x="2828925" y="591343"/>
        <a:ext cx="2571749" cy="1543050"/>
      </dsp:txXfrm>
    </dsp:sp>
    <dsp:sp modelId="{0EC1B775-639D-4477-8FDF-F8D65169838D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100" kern="1200" dirty="0" smtClean="0"/>
            <a:t>Média, plakátok</a:t>
          </a:r>
          <a:endParaRPr lang="hu-HU" sz="3100" kern="1200" dirty="0"/>
        </a:p>
      </dsp:txBody>
      <dsp:txXfrm>
        <a:off x="5657849" y="591343"/>
        <a:ext cx="2571749" cy="1543050"/>
      </dsp:txXfrm>
    </dsp:sp>
    <dsp:sp modelId="{AEA2FAA8-BC8D-433A-A05C-4C08AC886849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100" kern="1200" dirty="0" smtClean="0"/>
            <a:t>Rendezvények</a:t>
          </a:r>
          <a:endParaRPr lang="hu-HU" sz="3100" kern="1200" dirty="0"/>
        </a:p>
      </dsp:txBody>
      <dsp:txXfrm>
        <a:off x="1414462" y="2391569"/>
        <a:ext cx="2571749" cy="1543050"/>
      </dsp:txXfrm>
    </dsp:sp>
    <dsp:sp modelId="{13A7CD2E-0543-426C-876B-D07FC6EC3284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100" kern="1200" dirty="0" smtClean="0"/>
            <a:t>Internetes reklám, hírlevél</a:t>
          </a:r>
        </a:p>
      </dsp:txBody>
      <dsp:txXfrm>
        <a:off x="4243387" y="2391569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3DB27-4B71-4403-9BC2-234FCADDD69E}" type="datetimeFigureOut">
              <a:rPr lang="hu-HU" smtClean="0"/>
              <a:pPr/>
              <a:t>2012.12.05.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41429-B8C4-45BD-A587-759F4E2360A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hyperlink" Target="http://www.paulanershop.hu/images/200000031-3bfec3df02/Paulaner-Talca.jpg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470025"/>
          </a:xfrm>
        </p:spPr>
        <p:txBody>
          <a:bodyPr/>
          <a:lstStyle/>
          <a:p>
            <a:r>
              <a:rPr lang="hu-HU" dirty="0" err="1" smtClean="0">
                <a:latin typeface="Arial Black" pitchFamily="34" charset="0"/>
              </a:rPr>
              <a:t>Ever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Drink</a:t>
            </a:r>
            <a:r>
              <a:rPr lang="hu-HU" dirty="0" smtClean="0">
                <a:latin typeface="Arial Black" pitchFamily="34" charset="0"/>
              </a:rPr>
              <a:t> Kft.</a:t>
            </a:r>
            <a:endParaRPr lang="hu-HU" dirty="0"/>
          </a:p>
        </p:txBody>
      </p:sp>
      <p:pic>
        <p:nvPicPr>
          <p:cNvPr id="5" name="Kép 4" descr="Paulaner-Ever Drink log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2060848"/>
            <a:ext cx="6876256" cy="3820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000" dirty="0" smtClean="0">
                <a:latin typeface="Arial Black" pitchFamily="34" charset="0"/>
              </a:rPr>
              <a:t>Forgalmi adatok / eredmények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/>
          <a:lstStyle/>
          <a:p>
            <a:r>
              <a:rPr lang="hu-HU" sz="2800" dirty="0" smtClean="0"/>
              <a:t>Forgalom 2011-ben</a:t>
            </a:r>
            <a:r>
              <a:rPr lang="hu-HU" sz="2800" smtClean="0"/>
              <a:t>: </a:t>
            </a:r>
            <a:r>
              <a:rPr lang="hu-HU" sz="2800" b="1" smtClean="0"/>
              <a:t>3344 </a:t>
            </a:r>
            <a:r>
              <a:rPr lang="hu-HU" sz="2800" b="1" dirty="0" smtClean="0"/>
              <a:t>hl</a:t>
            </a:r>
          </a:p>
          <a:p>
            <a:endParaRPr lang="hu-HU" dirty="0" smtClean="0"/>
          </a:p>
          <a:p>
            <a:r>
              <a:rPr lang="hu-HU" dirty="0" smtClean="0"/>
              <a:t>Szerződés szerint elvárt 2012-ben : 3400 hl</a:t>
            </a:r>
          </a:p>
          <a:p>
            <a:endParaRPr lang="hu-HU" dirty="0"/>
          </a:p>
          <a:p>
            <a:r>
              <a:rPr lang="hu-HU" dirty="0" smtClean="0"/>
              <a:t>Forgalom 2012: kb. </a:t>
            </a:r>
            <a:r>
              <a:rPr lang="hu-HU" dirty="0" smtClean="0">
                <a:solidFill>
                  <a:srgbClr val="FF0000"/>
                </a:solidFill>
              </a:rPr>
              <a:t>4200 hl 		+ 23,5 % </a:t>
            </a:r>
          </a:p>
          <a:p>
            <a:endParaRPr lang="hu-HU" dirty="0">
              <a:solidFill>
                <a:srgbClr val="FF0000"/>
              </a:solidFill>
            </a:endParaRPr>
          </a:p>
          <a:p>
            <a:r>
              <a:rPr lang="hu-HU" dirty="0" smtClean="0">
                <a:solidFill>
                  <a:srgbClr val="FF0000"/>
                </a:solidFill>
              </a:rPr>
              <a:t>+ 800 hl 			</a:t>
            </a:r>
            <a:endParaRPr lang="hu-HU" dirty="0">
              <a:solidFill>
                <a:srgbClr val="FF0000"/>
              </a:solidFill>
            </a:endParaRPr>
          </a:p>
        </p:txBody>
      </p:sp>
      <p:cxnSp>
        <p:nvCxnSpPr>
          <p:cNvPr id="5" name="Egyenes összekötő nyíllal 4"/>
          <p:cNvCxnSpPr/>
          <p:nvPr/>
        </p:nvCxnSpPr>
        <p:spPr>
          <a:xfrm flipH="1">
            <a:off x="5724128" y="3140968"/>
            <a:ext cx="1584176" cy="792088"/>
          </a:xfrm>
          <a:prstGeom prst="straightConnector1">
            <a:avLst/>
          </a:prstGeom>
          <a:ln cmpd="thickThin">
            <a:headEnd w="sm" len="me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ép 5" descr="mood_weissbier_nat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7" y="4304387"/>
            <a:ext cx="4788024" cy="2553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32656"/>
            <a:ext cx="4932040" cy="1080120"/>
          </a:xfrm>
        </p:spPr>
        <p:txBody>
          <a:bodyPr>
            <a:normAutofit fontScale="90000"/>
          </a:bodyPr>
          <a:lstStyle/>
          <a:p>
            <a:r>
              <a:rPr lang="hu-HU" sz="3200" dirty="0" smtClean="0"/>
              <a:t/>
            </a:r>
            <a:br>
              <a:rPr lang="hu-HU" sz="3200" dirty="0" smtClean="0"/>
            </a:br>
            <a:r>
              <a:rPr lang="hu-HU" dirty="0" smtClean="0">
                <a:latin typeface="Arial Black" pitchFamily="34" charset="0"/>
              </a:rPr>
              <a:t> </a:t>
            </a:r>
            <a:br>
              <a:rPr lang="hu-HU" dirty="0" smtClean="0">
                <a:latin typeface="Arial Black" pitchFamily="34" charset="0"/>
              </a:rPr>
            </a:br>
            <a:r>
              <a:rPr lang="hu-HU" dirty="0" smtClean="0">
                <a:latin typeface="Arial Black" pitchFamily="34" charset="0"/>
              </a:rPr>
              <a:t>Siker tényezői </a:t>
            </a:r>
            <a:br>
              <a:rPr lang="hu-HU" dirty="0" smtClean="0">
                <a:latin typeface="Arial Black" pitchFamily="34" charset="0"/>
              </a:rPr>
            </a:br>
            <a:endParaRPr lang="hu-HU" dirty="0">
              <a:latin typeface="Arial Black" pitchFamily="34" charset="0"/>
            </a:endParaRP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</p:nvPr>
        </p:nvGraphicFramePr>
        <p:xfrm>
          <a:off x="395536" y="23320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Kép 5" descr="mood_muenchenerhel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3538" y="0"/>
            <a:ext cx="4140462" cy="2208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 smtClean="0">
                <a:latin typeface="Arial Black" pitchFamily="34" charset="0"/>
              </a:rPr>
              <a:t>Új partnerek (28)</a:t>
            </a:r>
            <a:endParaRPr lang="hu-HU" sz="32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340768"/>
            <a:ext cx="2818656" cy="4525963"/>
          </a:xfrm>
        </p:spPr>
        <p:txBody>
          <a:bodyPr>
            <a:noAutofit/>
          </a:bodyPr>
          <a:lstStyle/>
          <a:p>
            <a:r>
              <a:rPr lang="hu-HU" sz="2800" dirty="0" smtClean="0"/>
              <a:t>Győr	</a:t>
            </a:r>
          </a:p>
          <a:p>
            <a:r>
              <a:rPr lang="hu-HU" sz="2800" dirty="0" smtClean="0"/>
              <a:t>Zalaegerszeg</a:t>
            </a:r>
          </a:p>
          <a:p>
            <a:r>
              <a:rPr lang="hu-HU" sz="2800" dirty="0" smtClean="0"/>
              <a:t>Szombathely</a:t>
            </a:r>
          </a:p>
          <a:p>
            <a:r>
              <a:rPr lang="hu-HU" sz="2800" dirty="0" smtClean="0"/>
              <a:t>Fehérvár</a:t>
            </a:r>
          </a:p>
          <a:p>
            <a:r>
              <a:rPr lang="hu-HU" sz="2800" dirty="0" smtClean="0"/>
              <a:t>Eger</a:t>
            </a:r>
          </a:p>
          <a:p>
            <a:r>
              <a:rPr lang="hu-HU" sz="2800" dirty="0" smtClean="0"/>
              <a:t>Kecskemét</a:t>
            </a:r>
          </a:p>
          <a:p>
            <a:r>
              <a:rPr lang="hu-HU" sz="2800" dirty="0" smtClean="0"/>
              <a:t>Szeged</a:t>
            </a:r>
          </a:p>
          <a:p>
            <a:r>
              <a:rPr lang="hu-HU" sz="2800" dirty="0" smtClean="0"/>
              <a:t>Keszthely</a:t>
            </a:r>
          </a:p>
          <a:p>
            <a:r>
              <a:rPr lang="hu-HU" sz="2800" dirty="0" smtClean="0"/>
              <a:t>Pécs</a:t>
            </a:r>
          </a:p>
          <a:p>
            <a:r>
              <a:rPr lang="hu-HU" sz="2800" dirty="0" smtClean="0"/>
              <a:t>Budapest </a:t>
            </a:r>
            <a:endParaRPr lang="hu-HU" sz="2800" dirty="0"/>
          </a:p>
        </p:txBody>
      </p:sp>
      <p:pic>
        <p:nvPicPr>
          <p:cNvPr id="5" name="Kép 4" descr="magyar paulaner helye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1412776"/>
            <a:ext cx="6156176" cy="4625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6390" name="Picture 6" descr="http://sphotos-e.ak.fbcdn.net/hphotos-ak-snc7/404164_466766250021359_54755945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63" y="-6216650"/>
            <a:ext cx="9144000" cy="5901234"/>
          </a:xfrm>
          <a:prstGeom prst="rect">
            <a:avLst/>
          </a:prstGeom>
          <a:noFill/>
        </p:spPr>
      </p:pic>
      <p:pic>
        <p:nvPicPr>
          <p:cNvPr id="9" name="Kép 8" descr="eger mur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25144"/>
            <a:ext cx="3178096" cy="2132856"/>
          </a:xfrm>
          <a:prstGeom prst="rect">
            <a:avLst/>
          </a:prstGeom>
        </p:spPr>
      </p:pic>
      <p:pic>
        <p:nvPicPr>
          <p:cNvPr id="10" name="Kép 9" descr="eger mures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4745765"/>
            <a:ext cx="3168352" cy="2112235"/>
          </a:xfrm>
          <a:prstGeom prst="rect">
            <a:avLst/>
          </a:prstGeom>
        </p:spPr>
      </p:pic>
      <p:pic>
        <p:nvPicPr>
          <p:cNvPr id="11" name="Kép 10" descr="eger mures 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4725144"/>
            <a:ext cx="2915816" cy="2132856"/>
          </a:xfrm>
          <a:prstGeom prst="rect">
            <a:avLst/>
          </a:prstGeom>
        </p:spPr>
      </p:pic>
      <p:pic>
        <p:nvPicPr>
          <p:cNvPr id="13" name="Picture 8" descr="http://sphotos-e.ak.fbcdn.net/hphotos-ak-snc7/404164_466766250021359_547559458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781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Picture 10" descr="http://www.forgoetterem.hu/images/gallery/3/etterem_belso_2011_04_07_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9915" y="0"/>
            <a:ext cx="6864085" cy="4437112"/>
          </a:xfrm>
          <a:prstGeom prst="rect">
            <a:avLst/>
          </a:prstGeom>
          <a:noFill/>
        </p:spPr>
      </p:pic>
      <p:pic>
        <p:nvPicPr>
          <p:cNvPr id="5" name="Picture 2" descr="http://www.fontana.hu/images/etterem_terasz/content/images/large/DSCN14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84276" cy="4437112"/>
          </a:xfrm>
          <a:prstGeom prst="rect">
            <a:avLst/>
          </a:prstGeom>
          <a:noFill/>
        </p:spPr>
      </p:pic>
      <p:pic>
        <p:nvPicPr>
          <p:cNvPr id="6" name="Picture 4" descr="http://www.fontana.hu/images/etterem_terasz/content/images/large/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37112"/>
            <a:ext cx="3851920" cy="2420888"/>
          </a:xfrm>
          <a:prstGeom prst="rect">
            <a:avLst/>
          </a:prstGeom>
          <a:noFill/>
        </p:spPr>
      </p:pic>
      <p:pic>
        <p:nvPicPr>
          <p:cNvPr id="1026" name="Picture 2" descr="http://www.chew.hu/entry_images/platz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4365104"/>
            <a:ext cx="5292080" cy="2492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/>
          <a:lstStyle/>
          <a:p>
            <a:r>
              <a:rPr lang="hu-HU" sz="3600" dirty="0" smtClean="0">
                <a:latin typeface="Arial Black" pitchFamily="34" charset="0"/>
              </a:rPr>
              <a:t>Reklám és marketing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3600400" cy="194421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 RTL 2 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 TV 2</a:t>
            </a:r>
          </a:p>
          <a:p>
            <a:endParaRPr lang="hu-HU" dirty="0"/>
          </a:p>
        </p:txBody>
      </p:sp>
      <p:pic>
        <p:nvPicPr>
          <p:cNvPr id="4" name="Kép 3" descr="201211050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124744"/>
            <a:ext cx="3635896" cy="2726922"/>
          </a:xfrm>
          <a:prstGeom prst="rect">
            <a:avLst/>
          </a:prstGeom>
        </p:spPr>
      </p:pic>
      <p:pic>
        <p:nvPicPr>
          <p:cNvPr id="5" name="Kép 4" descr="201211050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69314" y="4101986"/>
            <a:ext cx="3674686" cy="2756014"/>
          </a:xfrm>
          <a:prstGeom prst="rect">
            <a:avLst/>
          </a:prstGeom>
        </p:spPr>
      </p:pic>
      <p:graphicFrame>
        <p:nvGraphicFramePr>
          <p:cNvPr id="6" name="Objektum 5"/>
          <p:cNvGraphicFramePr>
            <a:graphicFrameLocks noChangeAspect="1"/>
          </p:cNvGraphicFramePr>
          <p:nvPr/>
        </p:nvGraphicFramePr>
        <p:xfrm>
          <a:off x="1043608" y="4365104"/>
          <a:ext cx="3496388" cy="1452346"/>
        </p:xfrm>
        <a:graphic>
          <a:graphicData uri="http://schemas.openxmlformats.org/presentationml/2006/ole">
            <p:oleObj spid="_x0000_s1026" name="Csomagoló programhéj-objektum" showAsIcon="1" r:id="rId5" imgW="1651680" imgH="685800" progId="Package">
              <p:embed/>
            </p:oleObj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971600" y="378904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Paulaner TV-reklám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latin typeface="Arial Black" pitchFamily="34" charset="0"/>
              </a:rPr>
              <a:t>Média, plakátok</a:t>
            </a:r>
            <a:endParaRPr lang="hu-HU" sz="36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 plakátok</a:t>
            </a:r>
          </a:p>
          <a:p>
            <a:pPr>
              <a:buNone/>
            </a:pPr>
            <a:endParaRPr lang="hu-HU" dirty="0"/>
          </a:p>
        </p:txBody>
      </p:sp>
      <p:pic>
        <p:nvPicPr>
          <p:cNvPr id="4" name="Kép 3" descr="latvany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204864"/>
            <a:ext cx="7376142" cy="414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latin typeface="Arial Black" pitchFamily="34" charset="0"/>
              </a:rPr>
              <a:t>Rendezvények</a:t>
            </a:r>
            <a:endParaRPr lang="hu-HU" sz="36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340768"/>
            <a:ext cx="8229600" cy="4525963"/>
          </a:xfrm>
        </p:spPr>
        <p:txBody>
          <a:bodyPr/>
          <a:lstStyle/>
          <a:p>
            <a:r>
              <a:rPr lang="hu-HU" dirty="0" smtClean="0"/>
              <a:t>Megjelenés</a:t>
            </a:r>
          </a:p>
          <a:p>
            <a:r>
              <a:rPr lang="hu-HU" dirty="0" smtClean="0"/>
              <a:t>Szponzoráció</a:t>
            </a:r>
          </a:p>
          <a:p>
            <a:r>
              <a:rPr lang="hu-HU" dirty="0" smtClean="0"/>
              <a:t>Reklámajándékok szórása 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4" name="Kép 3" descr="DSC_04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25752"/>
            <a:ext cx="3357301" cy="2232248"/>
          </a:xfrm>
          <a:prstGeom prst="rect">
            <a:avLst/>
          </a:prstGeom>
        </p:spPr>
      </p:pic>
      <p:pic>
        <p:nvPicPr>
          <p:cNvPr id="5" name="Kép 4" descr="DSC_04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4607750"/>
            <a:ext cx="3384376" cy="2250250"/>
          </a:xfrm>
          <a:prstGeom prst="rect">
            <a:avLst/>
          </a:prstGeom>
        </p:spPr>
      </p:pic>
      <p:pic>
        <p:nvPicPr>
          <p:cNvPr id="6" name="Kép 5" descr="barna_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75190" y="0"/>
            <a:ext cx="1968810" cy="3284984"/>
          </a:xfrm>
          <a:prstGeom prst="rect">
            <a:avLst/>
          </a:prstGeom>
        </p:spPr>
      </p:pic>
      <p:pic>
        <p:nvPicPr>
          <p:cNvPr id="8" name="Kép 7" descr="szoke_sma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4288" y="3284984"/>
            <a:ext cx="1979712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latin typeface="Arial Black" pitchFamily="34" charset="0"/>
              </a:rPr>
              <a:t>Rendezvények (2)</a:t>
            </a:r>
            <a:endParaRPr lang="hu-HU" sz="36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Budavári Sörfesztivál ( 50.000 látogató)</a:t>
            </a:r>
          </a:p>
          <a:p>
            <a:pPr>
              <a:buNone/>
            </a:pPr>
            <a:r>
              <a:rPr lang="hu-HU" dirty="0" smtClean="0"/>
              <a:t>		</a:t>
            </a:r>
            <a:r>
              <a:rPr lang="hu-HU" dirty="0" smtClean="0">
                <a:solidFill>
                  <a:srgbClr val="FF0000"/>
                </a:solidFill>
              </a:rPr>
              <a:t>2. Leglátogatottabb pavilon</a:t>
            </a:r>
          </a:p>
          <a:p>
            <a:endParaRPr lang="hu-HU" dirty="0"/>
          </a:p>
        </p:txBody>
      </p:sp>
      <p:pic>
        <p:nvPicPr>
          <p:cNvPr id="4" name="Kép 3" descr="Budavári sörfesztivál plaká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2502" y="0"/>
            <a:ext cx="1821498" cy="2276872"/>
          </a:xfrm>
          <a:prstGeom prst="rect">
            <a:avLst/>
          </a:prstGeom>
        </p:spPr>
      </p:pic>
      <p:pic>
        <p:nvPicPr>
          <p:cNvPr id="5" name="Kép 4" descr="Budavár Sörfesztivál konce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67536" y="4073691"/>
            <a:ext cx="4176464" cy="2784309"/>
          </a:xfrm>
          <a:prstGeom prst="rect">
            <a:avLst/>
          </a:prstGeom>
        </p:spPr>
      </p:pic>
      <p:pic>
        <p:nvPicPr>
          <p:cNvPr id="7" name="Kép 6" descr="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12976"/>
            <a:ext cx="5004047" cy="3645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32040" cy="369903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5652120" y="1052736"/>
            <a:ext cx="20162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dirty="0" smtClean="0">
                <a:latin typeface="Arial Black" pitchFamily="34" charset="0"/>
              </a:rPr>
              <a:t>MI</a:t>
            </a:r>
          </a:p>
          <a:p>
            <a:endParaRPr lang="hu-HU" dirty="0"/>
          </a:p>
        </p:txBody>
      </p:sp>
      <p:pic>
        <p:nvPicPr>
          <p:cNvPr id="4" name="Kép 3" descr="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591018"/>
            <a:ext cx="4355976" cy="3266982"/>
          </a:xfrm>
          <a:prstGeom prst="rect">
            <a:avLst/>
          </a:prstGeom>
        </p:spPr>
      </p:pic>
      <p:cxnSp>
        <p:nvCxnSpPr>
          <p:cNvPr id="6" name="Egyenes összekötő nyíllal 5"/>
          <p:cNvCxnSpPr/>
          <p:nvPr/>
        </p:nvCxnSpPr>
        <p:spPr>
          <a:xfrm flipH="1">
            <a:off x="5508104" y="2204864"/>
            <a:ext cx="1728192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/>
          <p:cNvSpPr txBox="1"/>
          <p:nvPr/>
        </p:nvSpPr>
        <p:spPr>
          <a:xfrm>
            <a:off x="1475656" y="5085184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latin typeface="Arial Black" pitchFamily="34" charset="0"/>
              </a:rPr>
              <a:t>Pécs</a:t>
            </a:r>
            <a:endParaRPr lang="hu-HU" sz="4000" dirty="0">
              <a:latin typeface="Arial Black" pitchFamily="34" charset="0"/>
            </a:endParaRPr>
          </a:p>
        </p:txBody>
      </p:sp>
      <p:cxnSp>
        <p:nvCxnSpPr>
          <p:cNvPr id="11" name="Egyenes összekötő nyíllal 10"/>
          <p:cNvCxnSpPr/>
          <p:nvPr/>
        </p:nvCxnSpPr>
        <p:spPr>
          <a:xfrm>
            <a:off x="1979712" y="6165304"/>
            <a:ext cx="1800200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hu-HU" dirty="0" smtClean="0"/>
          </a:p>
          <a:p>
            <a:r>
              <a:rPr lang="hu-HU" dirty="0" smtClean="0"/>
              <a:t>Miskolci Sörfesztivál ( 60.000 látogató)</a:t>
            </a:r>
          </a:p>
          <a:p>
            <a:r>
              <a:rPr lang="hu-HU" dirty="0" smtClean="0"/>
              <a:t>Ferencváros: I. családi szurkolói nap (20.000)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hu-HU" dirty="0" smtClean="0">
                <a:solidFill>
                  <a:srgbClr val="FF0000"/>
                </a:solidFill>
              </a:rPr>
              <a:t>óriás plakát kihelyezés 40 helyen Budapesten</a:t>
            </a:r>
          </a:p>
          <a:p>
            <a:r>
              <a:rPr lang="hu-HU" dirty="0" smtClean="0"/>
              <a:t>Győr, Székesfehérvár Zichy Liget Paulaner EB liget</a:t>
            </a:r>
          </a:p>
          <a:p>
            <a:r>
              <a:rPr lang="hu-HU" dirty="0" smtClean="0"/>
              <a:t>Kecskemét, Pécs</a:t>
            </a:r>
          </a:p>
          <a:p>
            <a:r>
              <a:rPr lang="hu-HU" dirty="0" smtClean="0"/>
              <a:t>Balettcipő, </a:t>
            </a:r>
            <a:r>
              <a:rPr lang="hu-HU" dirty="0" err="1" smtClean="0"/>
              <a:t>Platz</a:t>
            </a:r>
            <a:endParaRPr lang="hu-HU" dirty="0"/>
          </a:p>
        </p:txBody>
      </p:sp>
      <p:pic>
        <p:nvPicPr>
          <p:cNvPr id="4" name="Kép 3" descr="Miskolc Sörfesztivá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0"/>
            <a:ext cx="2339752" cy="1754814"/>
          </a:xfrm>
          <a:prstGeom prst="rect">
            <a:avLst/>
          </a:prstGeom>
        </p:spPr>
      </p:pic>
      <p:pic>
        <p:nvPicPr>
          <p:cNvPr id="5" name="Kép 4" descr="Zichy liget Székesfehérvá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2399" y="4401716"/>
            <a:ext cx="4371601" cy="2456284"/>
          </a:xfrm>
          <a:prstGeom prst="rect">
            <a:avLst/>
          </a:prstGeom>
        </p:spPr>
      </p:pic>
      <p:pic>
        <p:nvPicPr>
          <p:cNvPr id="6" name="Kép 5" descr="Miskolci Sörfesztivál koncer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328096" cy="2204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 descr="_MG_1853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95429" cy="2996952"/>
          </a:xfrm>
        </p:spPr>
      </p:pic>
      <p:pic>
        <p:nvPicPr>
          <p:cNvPr id="7" name="Kép 6" descr="_MG_1947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0"/>
            <a:ext cx="4788024" cy="3053556"/>
          </a:xfrm>
          <a:prstGeom prst="rect">
            <a:avLst/>
          </a:prstGeom>
        </p:spPr>
      </p:pic>
      <p:pic>
        <p:nvPicPr>
          <p:cNvPr id="9" name="Kép 8" descr="2012-06-19 20.43.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91472" y="2996952"/>
            <a:ext cx="4752528" cy="3861048"/>
          </a:xfrm>
          <a:prstGeom prst="rect">
            <a:avLst/>
          </a:prstGeom>
        </p:spPr>
      </p:pic>
      <p:pic>
        <p:nvPicPr>
          <p:cNvPr id="10" name="Kép 9" descr="2012-06-19 20.41.3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996952"/>
            <a:ext cx="4475989" cy="3861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fradi plaká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Kép 2" descr="Platz ké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 smtClean="0">
                <a:latin typeface="Arial Black" pitchFamily="34" charset="0"/>
              </a:rPr>
              <a:t>2012</a:t>
            </a:r>
            <a:br>
              <a:rPr lang="hu-HU" sz="3600" dirty="0" smtClean="0">
                <a:latin typeface="Arial Black" pitchFamily="34" charset="0"/>
              </a:rPr>
            </a:br>
            <a:r>
              <a:rPr lang="hu-HU" sz="3600" dirty="0" smtClean="0">
                <a:latin typeface="Arial Black" pitchFamily="34" charset="0"/>
              </a:rPr>
              <a:t/>
            </a:r>
            <a:br>
              <a:rPr lang="hu-HU" sz="3600" dirty="0" smtClean="0">
                <a:latin typeface="Arial Black" pitchFamily="34" charset="0"/>
              </a:rPr>
            </a:br>
            <a:r>
              <a:rPr lang="hu-HU" sz="3600" dirty="0" smtClean="0">
                <a:latin typeface="Arial Black" pitchFamily="34" charset="0"/>
              </a:rPr>
              <a:t>Marketing és reklámköltségek </a:t>
            </a:r>
            <a:br>
              <a:rPr lang="hu-HU" sz="3600" dirty="0" smtClean="0">
                <a:latin typeface="Arial Black" pitchFamily="34" charset="0"/>
              </a:rPr>
            </a:br>
            <a:r>
              <a:rPr lang="hu-HU" sz="3600" dirty="0" smtClean="0">
                <a:latin typeface="Arial Black" pitchFamily="34" charset="0"/>
              </a:rPr>
              <a:t/>
            </a:r>
            <a:br>
              <a:rPr lang="hu-HU" sz="3600" dirty="0" smtClean="0">
                <a:latin typeface="Arial Black" pitchFamily="34" charset="0"/>
              </a:rPr>
            </a:br>
            <a:r>
              <a:rPr lang="hu-HU" sz="3600" dirty="0" smtClean="0">
                <a:latin typeface="Arial Black" pitchFamily="34" charset="0"/>
              </a:rPr>
              <a:t>7.500.000 Ft, azaz </a:t>
            </a:r>
            <a:br>
              <a:rPr lang="hu-HU" sz="3600" dirty="0" smtClean="0">
                <a:latin typeface="Arial Black" pitchFamily="34" charset="0"/>
              </a:rPr>
            </a:br>
            <a:r>
              <a:rPr lang="hu-HU" sz="3600" dirty="0" smtClean="0">
                <a:latin typeface="Arial Black" pitchFamily="34" charset="0"/>
              </a:rPr>
              <a:t>kb. 26.000 EUR</a:t>
            </a:r>
            <a:endParaRPr lang="hu-HU" sz="3600" dirty="0">
              <a:latin typeface="Arial Black" pitchFamily="34" charset="0"/>
            </a:endParaRPr>
          </a:p>
        </p:txBody>
      </p:sp>
      <p:pic>
        <p:nvPicPr>
          <p:cNvPr id="4" name="Tartalom helye 3" descr="eur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4077072"/>
            <a:ext cx="3168352" cy="23762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latin typeface="Arial Black" pitchFamily="34" charset="0"/>
              </a:rPr>
              <a:t>Internetes reklám, hírlevél</a:t>
            </a:r>
            <a:endParaRPr lang="hu-HU" sz="36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Weblap</a:t>
            </a:r>
          </a:p>
          <a:p>
            <a:r>
              <a:rPr lang="hu-HU" dirty="0" smtClean="0"/>
              <a:t>Hírlevél</a:t>
            </a:r>
          </a:p>
          <a:p>
            <a:r>
              <a:rPr lang="hu-HU" dirty="0" smtClean="0"/>
              <a:t>Autómatricázás</a:t>
            </a:r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6" name="Kép 5" descr="Ever_Drink_Ma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3408521"/>
            <a:ext cx="2376264" cy="3449479"/>
          </a:xfrm>
          <a:prstGeom prst="rect">
            <a:avLst/>
          </a:prstGeom>
        </p:spPr>
      </p:pic>
      <p:pic>
        <p:nvPicPr>
          <p:cNvPr id="7" name="Kép 6" descr="everdrin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340768"/>
            <a:ext cx="2820786" cy="5517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latin typeface="Arial Black" pitchFamily="34" charset="0"/>
              </a:rPr>
              <a:t>Paulaner fotópályázat</a:t>
            </a:r>
            <a:endParaRPr lang="hu-HU" sz="3600" dirty="0">
              <a:latin typeface="Arial Black" pitchFamily="34" charset="0"/>
            </a:endParaRPr>
          </a:p>
        </p:txBody>
      </p:sp>
      <p:pic>
        <p:nvPicPr>
          <p:cNvPr id="3" name="Kép 2" descr="kép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2976331" cy="2232248"/>
          </a:xfrm>
          <a:prstGeom prst="rect">
            <a:avLst/>
          </a:prstGeom>
        </p:spPr>
      </p:pic>
      <p:pic>
        <p:nvPicPr>
          <p:cNvPr id="4" name="Kép 3" descr="kép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3356992"/>
            <a:ext cx="3441700" cy="3501008"/>
          </a:xfrm>
          <a:prstGeom prst="rect">
            <a:avLst/>
          </a:prstGeom>
        </p:spPr>
      </p:pic>
      <p:pic>
        <p:nvPicPr>
          <p:cNvPr id="5" name="Kép 4" descr="kép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4023066"/>
            <a:ext cx="3779912" cy="2834934"/>
          </a:xfrm>
          <a:prstGeom prst="rect">
            <a:avLst/>
          </a:prstGeom>
        </p:spPr>
      </p:pic>
      <p:pic>
        <p:nvPicPr>
          <p:cNvPr id="6" name="Kép 5" descr="kép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3860287"/>
            <a:ext cx="2248285" cy="2997713"/>
          </a:xfrm>
          <a:prstGeom prst="rect">
            <a:avLst/>
          </a:prstGeom>
        </p:spPr>
      </p:pic>
      <p:pic>
        <p:nvPicPr>
          <p:cNvPr id="7" name="Kép 6" descr="kép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19872" y="1052736"/>
            <a:ext cx="1964867" cy="2901702"/>
          </a:xfrm>
          <a:prstGeom prst="rect">
            <a:avLst/>
          </a:prstGeom>
        </p:spPr>
      </p:pic>
      <p:pic>
        <p:nvPicPr>
          <p:cNvPr id="8" name="Kép 7" descr="kép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3725" y="1196752"/>
            <a:ext cx="3490275" cy="261770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>
                <a:latin typeface="Arial Black" pitchFamily="34" charset="0"/>
              </a:rPr>
              <a:t>Paulaner fotópályázat (2)</a:t>
            </a:r>
            <a:endParaRPr lang="hu-HU" sz="3600" dirty="0"/>
          </a:p>
        </p:txBody>
      </p:sp>
      <p:pic>
        <p:nvPicPr>
          <p:cNvPr id="3" name="Kép 2" descr="kép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3477766" cy="2608325"/>
          </a:xfrm>
          <a:prstGeom prst="rect">
            <a:avLst/>
          </a:prstGeom>
        </p:spPr>
      </p:pic>
      <p:pic>
        <p:nvPicPr>
          <p:cNvPr id="4" name="Kép 3" descr="kép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3861048"/>
            <a:ext cx="3909813" cy="2996952"/>
          </a:xfrm>
          <a:prstGeom prst="rect">
            <a:avLst/>
          </a:prstGeom>
        </p:spPr>
      </p:pic>
      <p:pic>
        <p:nvPicPr>
          <p:cNvPr id="5" name="Kép 4" descr="kép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1484784"/>
            <a:ext cx="3312368" cy="2402886"/>
          </a:xfrm>
          <a:prstGeom prst="rect">
            <a:avLst/>
          </a:prstGeom>
        </p:spPr>
      </p:pic>
      <p:pic>
        <p:nvPicPr>
          <p:cNvPr id="6" name="Kép 5" descr="kép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4268" y="1916832"/>
            <a:ext cx="2409732" cy="4941168"/>
          </a:xfrm>
          <a:prstGeom prst="rect">
            <a:avLst/>
          </a:prstGeom>
        </p:spPr>
      </p:pic>
      <p:pic>
        <p:nvPicPr>
          <p:cNvPr id="7" name="Kép 6" descr="kép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933056"/>
            <a:ext cx="2927309" cy="29249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latin typeface="Arial Black" pitchFamily="34" charset="0"/>
              </a:rPr>
              <a:t>Üzleti pozíció</a:t>
            </a:r>
            <a:endParaRPr lang="hu-HU" sz="36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szükséges a megerősítés</a:t>
            </a:r>
          </a:p>
          <a:p>
            <a:r>
              <a:rPr lang="hu-HU" dirty="0" smtClean="0"/>
              <a:t>kizárólagosság</a:t>
            </a:r>
          </a:p>
          <a:p>
            <a:endParaRPr lang="hu-HU" dirty="0" smtClean="0"/>
          </a:p>
          <a:p>
            <a:pPr>
              <a:buNone/>
            </a:pPr>
            <a:r>
              <a:rPr lang="hu-HU" b="1" u="sng" dirty="0" smtClean="0"/>
              <a:t>Folyamat</a:t>
            </a:r>
          </a:p>
          <a:p>
            <a:pPr>
              <a:buNone/>
            </a:pPr>
            <a:r>
              <a:rPr lang="hu-HU" dirty="0" smtClean="0"/>
              <a:t> új partner: technikai költségek </a:t>
            </a:r>
          </a:p>
          <a:p>
            <a:pPr>
              <a:buNone/>
            </a:pPr>
            <a:r>
              <a:rPr lang="hu-HU" sz="2400" dirty="0" smtClean="0"/>
              <a:t>(felszerelés, reklámeszközök, poharak stb.)</a:t>
            </a:r>
          </a:p>
          <a:p>
            <a:pPr>
              <a:buNone/>
            </a:pPr>
            <a:r>
              <a:rPr lang="hu-HU" dirty="0" smtClean="0"/>
              <a:t>650.000 Ft, azaz 2.256 EUR/ üzlet</a:t>
            </a:r>
          </a:p>
          <a:p>
            <a:pPr>
              <a:buNone/>
            </a:pPr>
            <a:r>
              <a:rPr lang="hu-HU" b="1" i="1" dirty="0" smtClean="0"/>
              <a:t>2012-ben: 63.194 EUR</a:t>
            </a:r>
            <a:endParaRPr lang="hu-HU" b="1" i="1" dirty="0"/>
          </a:p>
        </p:txBody>
      </p:sp>
      <p:pic>
        <p:nvPicPr>
          <p:cNvPr id="4" name="Kép 3" descr="PA_M_HW_Glas_alkfrei_k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15735" y="3861048"/>
            <a:ext cx="1128265" cy="2996952"/>
          </a:xfrm>
          <a:prstGeom prst="rect">
            <a:avLst/>
          </a:prstGeom>
        </p:spPr>
      </p:pic>
      <p:pic>
        <p:nvPicPr>
          <p:cNvPr id="20482" name="Picture 2" descr="http://files.paulanershop.hu/200000166-0273a036fb/Paulaner-s%C3%B6rcs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861048"/>
            <a:ext cx="1828800" cy="2996952"/>
          </a:xfrm>
          <a:prstGeom prst="rect">
            <a:avLst/>
          </a:prstGeom>
          <a:noFill/>
        </p:spPr>
      </p:pic>
      <p:pic>
        <p:nvPicPr>
          <p:cNvPr id="20484" name="Picture 4" descr="Paulaner felszolgálótálca átm.: 32 cm">
            <a:hlinkClick r:id="rId4" tooltip="Az oldal új ablakban jelenik meg.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5191125"/>
            <a:ext cx="1905000" cy="1666875"/>
          </a:xfrm>
          <a:prstGeom prst="rect">
            <a:avLst/>
          </a:prstGeom>
          <a:noFill/>
        </p:spPr>
      </p:pic>
      <p:pic>
        <p:nvPicPr>
          <p:cNvPr id="20486" name="Picture 6" descr="http://files.paulanershop.hu/200000223-7cca27dc61/Paulaner-Neon-Display-60x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52845" y="2204864"/>
            <a:ext cx="3091155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67544" y="692696"/>
            <a:ext cx="8136904" cy="4946104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tx1"/>
                </a:solidFill>
              </a:rPr>
              <a:t> </a:t>
            </a:r>
            <a:r>
              <a:rPr lang="hu-HU" dirty="0" smtClean="0">
                <a:solidFill>
                  <a:schemeClr val="tx1"/>
                </a:solidFill>
              </a:rPr>
              <a:t>Befektetés: megtérülés csak hosszú távon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 Veszélyek: belső konkurencia akciós ajánlatai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Pécs: nincs invesztíció	  	alacsonyabb árrés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Folyamatos árverseny!!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Pécs: értékesítés </a:t>
            </a:r>
            <a:r>
              <a:rPr lang="hu-HU" dirty="0" err="1" smtClean="0">
                <a:solidFill>
                  <a:schemeClr val="tx1"/>
                </a:solidFill>
              </a:rPr>
              <a:t>gasztro</a:t>
            </a:r>
            <a:r>
              <a:rPr lang="hu-HU" dirty="0" smtClean="0">
                <a:solidFill>
                  <a:schemeClr val="tx1"/>
                </a:solidFill>
              </a:rPr>
              <a:t> vonalon, nagykereskedések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Szervízelés: nem megfelelő minőségű</a:t>
            </a:r>
          </a:p>
          <a:p>
            <a:endParaRPr lang="hu-HU" dirty="0" smtClean="0">
              <a:solidFill>
                <a:schemeClr val="tx1"/>
              </a:solidFill>
            </a:endParaRPr>
          </a:p>
          <a:p>
            <a:r>
              <a:rPr lang="hu-HU" dirty="0" smtClean="0">
                <a:solidFill>
                  <a:schemeClr val="tx1"/>
                </a:solidFill>
              </a:rPr>
              <a:t>		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			</a:t>
            </a:r>
            <a:r>
              <a:rPr lang="hu-HU" dirty="0" err="1" smtClean="0">
                <a:solidFill>
                  <a:schemeClr val="tx1"/>
                </a:solidFill>
              </a:rPr>
              <a:t>brand</a:t>
            </a:r>
            <a:r>
              <a:rPr lang="hu-HU" dirty="0" smtClean="0">
                <a:solidFill>
                  <a:schemeClr val="tx1"/>
                </a:solidFill>
              </a:rPr>
              <a:t> rombolása</a:t>
            </a:r>
          </a:p>
          <a:p>
            <a:endParaRPr lang="hu-HU" dirty="0">
              <a:solidFill>
                <a:schemeClr val="tx1"/>
              </a:solidFill>
            </a:endParaRPr>
          </a:p>
        </p:txBody>
      </p:sp>
      <p:cxnSp>
        <p:nvCxnSpPr>
          <p:cNvPr id="5" name="Egyenes összekötő nyíllal 4"/>
          <p:cNvCxnSpPr/>
          <p:nvPr/>
        </p:nvCxnSpPr>
        <p:spPr>
          <a:xfrm>
            <a:off x="4572000" y="1988840"/>
            <a:ext cx="72008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nyíllal 9"/>
          <p:cNvCxnSpPr/>
          <p:nvPr/>
        </p:nvCxnSpPr>
        <p:spPr>
          <a:xfrm flipH="1">
            <a:off x="6444208" y="2204864"/>
            <a:ext cx="1152128" cy="2160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>
            <a:off x="4283968" y="4365104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Kép 17" descr="Schriftzug_farbig_auf_Weiss_mit_Emblem_kle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5013176"/>
            <a:ext cx="3456388" cy="649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11560" y="332656"/>
            <a:ext cx="8136904" cy="6120680"/>
          </a:xfrm>
        </p:spPr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Kiskereskedelmi láncok: nincs aktivitás</a:t>
            </a:r>
          </a:p>
          <a:p>
            <a:endParaRPr lang="hu-HU" dirty="0" smtClean="0">
              <a:solidFill>
                <a:schemeClr val="tx1"/>
              </a:solidFill>
            </a:endParaRPr>
          </a:p>
          <a:p>
            <a:r>
              <a:rPr lang="hu-HU" dirty="0" smtClean="0">
                <a:solidFill>
                  <a:schemeClr val="tx1"/>
                </a:solidFill>
              </a:rPr>
              <a:t>nincs forgalom</a:t>
            </a:r>
          </a:p>
          <a:p>
            <a:r>
              <a:rPr lang="hu-HU" u="sng" dirty="0" smtClean="0">
                <a:solidFill>
                  <a:schemeClr val="tx1"/>
                </a:solidFill>
              </a:rPr>
              <a:t>Veszély: </a:t>
            </a:r>
            <a:r>
              <a:rPr lang="hu-HU" dirty="0" smtClean="0">
                <a:solidFill>
                  <a:schemeClr val="tx1"/>
                </a:solidFill>
              </a:rPr>
              <a:t>kikerülnek a termékek az áruházakból</a:t>
            </a:r>
          </a:p>
          <a:p>
            <a:r>
              <a:rPr lang="hu-HU" dirty="0" smtClean="0">
                <a:solidFill>
                  <a:srgbClr val="002060"/>
                </a:solidFill>
              </a:rPr>
              <a:t>Folyamatos tárgyalások, DE megingott a bizalom a Paulaner iránt!!!</a:t>
            </a:r>
          </a:p>
          <a:p>
            <a:pPr algn="l"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 Új értékesítési politika szükséges</a:t>
            </a:r>
          </a:p>
          <a:p>
            <a:pPr algn="l"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 Kizárólagosság, piaci pozíció erősítése</a:t>
            </a:r>
          </a:p>
          <a:p>
            <a:pPr algn="l">
              <a:buFont typeface="Arial" pitchFamily="34" charset="0"/>
              <a:buChar char="•"/>
            </a:pPr>
            <a:endParaRPr lang="hu-HU" dirty="0" smtClean="0">
              <a:solidFill>
                <a:schemeClr val="tx1"/>
              </a:solidFill>
            </a:endParaRPr>
          </a:p>
          <a:p>
            <a:pPr algn="l"/>
            <a:r>
              <a:rPr lang="hu-HU" dirty="0" smtClean="0">
                <a:solidFill>
                  <a:schemeClr val="tx1"/>
                </a:solidFill>
              </a:rPr>
              <a:t> Reklám –és marketing költség finanszírozás ? </a:t>
            </a:r>
          </a:p>
          <a:p>
            <a:endParaRPr lang="hu-HU" dirty="0" smtClean="0">
              <a:solidFill>
                <a:schemeClr val="tx1"/>
              </a:solidFill>
            </a:endParaRPr>
          </a:p>
          <a:p>
            <a:endParaRPr lang="hu-HU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/>
          <p:nvPr/>
        </p:nvCxnSpPr>
        <p:spPr>
          <a:xfrm>
            <a:off x="4644008" y="908720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ép 4" descr="veszé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060848"/>
            <a:ext cx="670560" cy="585216"/>
          </a:xfrm>
          <a:prstGeom prst="rect">
            <a:avLst/>
          </a:prstGeom>
        </p:spPr>
      </p:pic>
      <p:cxnSp>
        <p:nvCxnSpPr>
          <p:cNvPr id="6" name="Egyenes összekötő nyíllal 5"/>
          <p:cNvCxnSpPr/>
          <p:nvPr/>
        </p:nvCxnSpPr>
        <p:spPr>
          <a:xfrm>
            <a:off x="4211960" y="4941168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11560" y="62068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PAULANER </a:t>
            </a: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+ átadási ár = x 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275856" y="620688"/>
            <a:ext cx="3312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>
                <a:latin typeface="Arial Black" pitchFamily="34" charset="0"/>
              </a:rPr>
              <a:t>Ever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Drink</a:t>
            </a:r>
            <a:r>
              <a:rPr lang="hu-HU" dirty="0" smtClean="0">
                <a:latin typeface="Arial Black" pitchFamily="34" charset="0"/>
              </a:rPr>
              <a:t> Kft.</a:t>
            </a: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+ y : járulékok, adók, szállítás</a:t>
            </a: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+ z : beruházási költségek</a:t>
            </a: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       reklámköltségek</a:t>
            </a: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szervízköltségek</a:t>
            </a: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       marketingköltségek</a:t>
            </a: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hu-HU" b="1" i="1" dirty="0" smtClean="0">
                <a:latin typeface="Times New Roman" pitchFamily="18" charset="0"/>
                <a:cs typeface="Times New Roman" pitchFamily="18" charset="0"/>
              </a:rPr>
              <a:t>invesztíció visszafizetése</a:t>
            </a:r>
          </a:p>
          <a:p>
            <a:r>
              <a:rPr lang="hu-HU" b="1" i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z = kb. 40 %</a:t>
            </a:r>
            <a:endParaRPr lang="hu-HU" b="1" i="1" dirty="0">
              <a:solidFill>
                <a:srgbClr val="FFFF0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7020272" y="6206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Éttermek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3131840" y="522920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Pécsi Sörfőzde</a:t>
            </a:r>
          </a:p>
          <a:p>
            <a:r>
              <a:rPr lang="hu-HU" dirty="0" smtClean="0"/>
              <a:t>+ y : járulékok, adók, szállítás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6804248" y="522920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Nagyker</a:t>
            </a:r>
          </a:p>
          <a:p>
            <a:r>
              <a:rPr lang="hu-HU" dirty="0" smtClean="0"/>
              <a:t>+ 10 % árrés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467544" y="530120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 Black" pitchFamily="34" charset="0"/>
              </a:rPr>
              <a:t>PAULANER</a:t>
            </a:r>
          </a:p>
          <a:p>
            <a:r>
              <a:rPr lang="hu-HU" dirty="0" smtClean="0"/>
              <a:t>+ átadási ár = x</a:t>
            </a:r>
            <a:endParaRPr lang="hu-HU" dirty="0"/>
          </a:p>
        </p:txBody>
      </p:sp>
      <p:cxnSp>
        <p:nvCxnSpPr>
          <p:cNvPr id="11" name="Egyenes összekötő nyíllal 10"/>
          <p:cNvCxnSpPr/>
          <p:nvPr/>
        </p:nvCxnSpPr>
        <p:spPr>
          <a:xfrm>
            <a:off x="2267744" y="836712"/>
            <a:ext cx="864096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nyíllal 12"/>
          <p:cNvCxnSpPr/>
          <p:nvPr/>
        </p:nvCxnSpPr>
        <p:spPr>
          <a:xfrm>
            <a:off x="5868144" y="764704"/>
            <a:ext cx="864096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nyíllal 13"/>
          <p:cNvCxnSpPr/>
          <p:nvPr/>
        </p:nvCxnSpPr>
        <p:spPr>
          <a:xfrm>
            <a:off x="2123728" y="5445224"/>
            <a:ext cx="864096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>
            <a:off x="5652120" y="5373216"/>
            <a:ext cx="864096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/>
          <p:cNvSpPr txBox="1"/>
          <p:nvPr/>
        </p:nvSpPr>
        <p:spPr>
          <a:xfrm>
            <a:off x="5292080" y="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7030A0"/>
                </a:solidFill>
                <a:latin typeface="Arial Black" pitchFamily="34" charset="0"/>
              </a:rPr>
              <a:t>x + y + 40 %</a:t>
            </a:r>
            <a:endParaRPr lang="hu-HU" sz="2800" dirty="0">
              <a:solidFill>
                <a:srgbClr val="7030A0"/>
              </a:solidFill>
              <a:latin typeface="Arial Black" pitchFamily="34" charset="0"/>
            </a:endParaRPr>
          </a:p>
        </p:txBody>
      </p:sp>
      <p:cxnSp>
        <p:nvCxnSpPr>
          <p:cNvPr id="17" name="Egyenes összekötő nyíllal 16"/>
          <p:cNvCxnSpPr/>
          <p:nvPr/>
        </p:nvCxnSpPr>
        <p:spPr>
          <a:xfrm flipV="1">
            <a:off x="7596336" y="1556792"/>
            <a:ext cx="0" cy="309634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zövegdoboz 20"/>
          <p:cNvSpPr txBox="1"/>
          <p:nvPr/>
        </p:nvSpPr>
        <p:spPr>
          <a:xfrm>
            <a:off x="6516216" y="2924944"/>
            <a:ext cx="2627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x + y + 10 %</a:t>
            </a:r>
            <a:endParaRPr lang="hu-HU" sz="2800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2" name="Kép 21" descr="Emblem_farbig_auf_Wei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204864"/>
            <a:ext cx="1584176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200" dirty="0" smtClean="0">
                <a:latin typeface="Arial Black" pitchFamily="34" charset="0"/>
              </a:rPr>
              <a:t>Paulaner támogatása szükséges</a:t>
            </a:r>
            <a:endParaRPr lang="hu-HU" sz="32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Piaci helyzet stabilizálása + megerősítése</a:t>
            </a:r>
            <a:endParaRPr lang="hu-HU" dirty="0"/>
          </a:p>
        </p:txBody>
      </p:sp>
      <p:cxnSp>
        <p:nvCxnSpPr>
          <p:cNvPr id="4" name="Egyenes összekötő nyíllal 3"/>
          <p:cNvCxnSpPr/>
          <p:nvPr/>
        </p:nvCxnSpPr>
        <p:spPr>
          <a:xfrm flipH="1">
            <a:off x="2483768" y="2276872"/>
            <a:ext cx="72008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gyenes összekötő nyíllal 6"/>
          <p:cNvCxnSpPr/>
          <p:nvPr/>
        </p:nvCxnSpPr>
        <p:spPr>
          <a:xfrm>
            <a:off x="5436096" y="2276872"/>
            <a:ext cx="576064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zövegdoboz 9"/>
          <p:cNvSpPr txBox="1"/>
          <p:nvPr/>
        </p:nvSpPr>
        <p:spPr>
          <a:xfrm>
            <a:off x="251520" y="3429000"/>
            <a:ext cx="4032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u="sng" dirty="0" smtClean="0"/>
              <a:t>Kizárólagos képviselet</a:t>
            </a:r>
          </a:p>
          <a:p>
            <a:pPr>
              <a:buFontTx/>
              <a:buChar char="-"/>
            </a:pPr>
            <a:r>
              <a:rPr lang="hu-HU" sz="2800" dirty="0" smtClean="0"/>
              <a:t> Pécs vevőinek átvétele</a:t>
            </a:r>
          </a:p>
          <a:p>
            <a:pPr>
              <a:buFontTx/>
              <a:buChar char="-"/>
            </a:pPr>
            <a:r>
              <a:rPr lang="hu-HU" sz="2800" dirty="0" smtClean="0"/>
              <a:t> Pécs kedvezményes konstrukciókkal való kiszolgálása</a:t>
            </a:r>
            <a:endParaRPr lang="hu-HU" sz="280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4283968" y="3429000"/>
            <a:ext cx="504056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u="sng" dirty="0" smtClean="0"/>
              <a:t>Nagyobb piaci előny biztosítása:</a:t>
            </a:r>
          </a:p>
          <a:p>
            <a:pPr marL="457200" indent="-457200">
              <a:buAutoNum type="arabicPeriod"/>
            </a:pPr>
            <a:r>
              <a:rPr lang="hu-HU" sz="2400" dirty="0" smtClean="0"/>
              <a:t>Évi 10 %-os marketingtámogatás (kb. 30.000 EUR)</a:t>
            </a:r>
          </a:p>
          <a:p>
            <a:pPr marL="457200" indent="-457200">
              <a:buAutoNum type="arabicPeriod"/>
            </a:pPr>
            <a:r>
              <a:rPr lang="hu-HU" sz="2400" dirty="0" smtClean="0"/>
              <a:t>Hitelkeret emelése (200.000 EUR)</a:t>
            </a:r>
          </a:p>
          <a:p>
            <a:pPr marL="457200" indent="-457200">
              <a:buAutoNum type="arabicPeriod"/>
            </a:pPr>
            <a:r>
              <a:rPr lang="hu-HU" sz="2400" dirty="0" smtClean="0"/>
              <a:t>Nagyobb kedvezmény Péccsel szemben ( ne legyen 3 %-os áremelés)</a:t>
            </a:r>
            <a:endParaRPr lang="hu-HU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Köszönjük a figyelmet!</a:t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337</Words>
  <Application>Microsoft Office PowerPoint</Application>
  <PresentationFormat>Diavetítés a képernyőre (4:3 oldalarány)</PresentationFormat>
  <Paragraphs>113</Paragraphs>
  <Slides>24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6" baseType="lpstr">
      <vt:lpstr>Office-téma</vt:lpstr>
      <vt:lpstr>Csomagoló programhéj-objektum</vt:lpstr>
      <vt:lpstr>Ever Drink Kft.</vt:lpstr>
      <vt:lpstr>Forgalmi adatok / eredmények </vt:lpstr>
      <vt:lpstr>   Siker tényezői  </vt:lpstr>
      <vt:lpstr>Új partnerek (28)</vt:lpstr>
      <vt:lpstr>5. dia</vt:lpstr>
      <vt:lpstr>6. dia</vt:lpstr>
      <vt:lpstr>Reklám és marketing </vt:lpstr>
      <vt:lpstr>Média, plakátok</vt:lpstr>
      <vt:lpstr>Rendezvények</vt:lpstr>
      <vt:lpstr>Rendezvények (2)</vt:lpstr>
      <vt:lpstr>11. dia</vt:lpstr>
      <vt:lpstr>12. dia</vt:lpstr>
      <vt:lpstr>13. dia</vt:lpstr>
      <vt:lpstr>14. dia</vt:lpstr>
      <vt:lpstr>2012  Marketing és reklámköltségek   7.500.000 Ft, azaz  kb. 26.000 EUR</vt:lpstr>
      <vt:lpstr>Internetes reklám, hírlevél</vt:lpstr>
      <vt:lpstr>Paulaner fotópályázat</vt:lpstr>
      <vt:lpstr>Paulaner fotópályázat (2)</vt:lpstr>
      <vt:lpstr>Üzleti pozíció</vt:lpstr>
      <vt:lpstr>20. dia</vt:lpstr>
      <vt:lpstr>21. dia</vt:lpstr>
      <vt:lpstr>22. dia</vt:lpstr>
      <vt:lpstr>Paulaner támogatása szükséges</vt:lpstr>
      <vt:lpstr>Köszönjük a figyelmet!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 Drink Kft.</dc:title>
  <dc:creator>user</dc:creator>
  <cp:lastModifiedBy>user</cp:lastModifiedBy>
  <cp:revision>63</cp:revision>
  <dcterms:created xsi:type="dcterms:W3CDTF">2012-11-28T14:08:09Z</dcterms:created>
  <dcterms:modified xsi:type="dcterms:W3CDTF">2012-12-05T13:07:50Z</dcterms:modified>
</cp:coreProperties>
</file>