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10%20legnagyobb%20v&#225;s&#225;rl&#243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10%20legnagyobb%20v&#225;s&#225;rl&#243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z&#337;ke%20Istv&#225;n\Asztal\Forgalom%20alapj&#225;n%20kimutat&#225;si%20lista%20havi%20lebont&#225;sb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Munka1!$A$24:$A$33</c:f>
              <c:strCache>
                <c:ptCount val="10"/>
                <c:pt idx="0">
                  <c:v>Beer and Co. Kft.</c:v>
                </c:pt>
                <c:pt idx="1">
                  <c:v>Perint </c:v>
                </c:pt>
                <c:pt idx="2">
                  <c:v>Pivovar</c:v>
                </c:pt>
                <c:pt idx="3">
                  <c:v>Sörmegálló</c:v>
                </c:pt>
                <c:pt idx="4">
                  <c:v>Téra Kft.</c:v>
                </c:pt>
                <c:pt idx="5">
                  <c:v>Ányos Gastro Kft.</c:v>
                </c:pt>
                <c:pt idx="6">
                  <c:v>Arcus Kft.</c:v>
                </c:pt>
                <c:pt idx="7">
                  <c:v>Thuri Nagy Lajos</c:v>
                </c:pt>
                <c:pt idx="8">
                  <c:v>Hot-Ép Kft.</c:v>
                </c:pt>
                <c:pt idx="9">
                  <c:v>Treszl</c:v>
                </c:pt>
              </c:strCache>
            </c:strRef>
          </c:cat>
          <c:val>
            <c:numRef>
              <c:f>Munka1!$B$24:$B$33</c:f>
              <c:numCache>
                <c:formatCode>General</c:formatCode>
                <c:ptCount val="10"/>
              </c:numCache>
            </c:numRef>
          </c:val>
        </c:ser>
        <c:ser>
          <c:idx val="1"/>
          <c:order val="1"/>
          <c:invertIfNegative val="0"/>
          <c:cat>
            <c:strRef>
              <c:f>Munka1!$A$24:$A$33</c:f>
              <c:strCache>
                <c:ptCount val="10"/>
                <c:pt idx="0">
                  <c:v>Beer and Co. Kft.</c:v>
                </c:pt>
                <c:pt idx="1">
                  <c:v>Perint </c:v>
                </c:pt>
                <c:pt idx="2">
                  <c:v>Pivovar</c:v>
                </c:pt>
                <c:pt idx="3">
                  <c:v>Sörmegálló</c:v>
                </c:pt>
                <c:pt idx="4">
                  <c:v>Téra Kft.</c:v>
                </c:pt>
                <c:pt idx="5">
                  <c:v>Ányos Gastro Kft.</c:v>
                </c:pt>
                <c:pt idx="6">
                  <c:v>Arcus Kft.</c:v>
                </c:pt>
                <c:pt idx="7">
                  <c:v>Thuri Nagy Lajos</c:v>
                </c:pt>
                <c:pt idx="8">
                  <c:v>Hot-Ép Kft.</c:v>
                </c:pt>
                <c:pt idx="9">
                  <c:v>Treszl</c:v>
                </c:pt>
              </c:strCache>
            </c:strRef>
          </c:cat>
          <c:val>
            <c:numRef>
              <c:f>Munka1!$C$24:$C$33</c:f>
              <c:numCache>
                <c:formatCode>General</c:formatCode>
                <c:ptCount val="10"/>
                <c:pt idx="0">
                  <c:v>396.21039999999999</c:v>
                </c:pt>
                <c:pt idx="1">
                  <c:v>103.7088</c:v>
                </c:pt>
                <c:pt idx="2">
                  <c:v>252.56400000000002</c:v>
                </c:pt>
                <c:pt idx="3">
                  <c:v>71.406000000000006</c:v>
                </c:pt>
                <c:pt idx="4">
                  <c:v>54.941199999999995</c:v>
                </c:pt>
                <c:pt idx="5">
                  <c:v>38.795200000000001</c:v>
                </c:pt>
                <c:pt idx="6">
                  <c:v>45.644400000000005</c:v>
                </c:pt>
                <c:pt idx="7">
                  <c:v>34.0336</c:v>
                </c:pt>
                <c:pt idx="8">
                  <c:v>32.75</c:v>
                </c:pt>
                <c:pt idx="9">
                  <c:v>72.1755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1028992"/>
        <c:axId val="63185280"/>
        <c:axId val="0"/>
      </c:bar3DChart>
      <c:catAx>
        <c:axId val="61028992"/>
        <c:scaling>
          <c:orientation val="minMax"/>
        </c:scaling>
        <c:delete val="0"/>
        <c:axPos val="b"/>
        <c:majorTickMark val="out"/>
        <c:minorTickMark val="none"/>
        <c:tickLblPos val="nextTo"/>
        <c:crossAx val="63185280"/>
        <c:crosses val="autoZero"/>
        <c:auto val="1"/>
        <c:lblAlgn val="ctr"/>
        <c:lblOffset val="100"/>
        <c:noMultiLvlLbl val="0"/>
      </c:catAx>
      <c:valAx>
        <c:axId val="63185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10289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/>
              <a:t>Összforgalom megoszlása</a:t>
            </a:r>
          </a:p>
          <a:p>
            <a:pPr>
              <a:defRPr/>
            </a:pPr>
            <a:endParaRPr lang="hu-HU"/>
          </a:p>
          <a:p>
            <a:pPr>
              <a:defRPr/>
            </a:pPr>
            <a:endParaRPr lang="hu-HU"/>
          </a:p>
        </c:rich>
      </c:tx>
      <c:layout>
        <c:manualLayout>
          <c:xMode val="edge"/>
          <c:yMode val="edge"/>
          <c:x val="0.18365682194455488"/>
          <c:y val="4.538145936480778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270859034303498"/>
          <c:y val="0.16917613021144631"/>
          <c:w val="0.43658152982327897"/>
          <c:h val="0.7449262406555619"/>
        </c:manualLayout>
      </c:layout>
      <c:pieChart>
        <c:varyColors val="1"/>
        <c:ser>
          <c:idx val="0"/>
          <c:order val="0"/>
          <c:explosion val="4"/>
          <c:dLbls>
            <c:dLbl>
              <c:idx val="0"/>
              <c:layout>
                <c:manualLayout>
                  <c:x val="-0.17753808820319128"/>
                  <c:y val="-0.11912718830938213"/>
                </c:manualLayout>
              </c:layout>
              <c:tx>
                <c:rich>
                  <a:bodyPr/>
                  <a:lstStyle/>
                  <a:p>
                    <a:r>
                      <a:rPr lang="hu-HU"/>
                      <a:t>top 10</a:t>
                    </a:r>
                    <a:r>
                      <a:rPr lang="hu-HU" baseline="0"/>
                      <a:t> cég</a:t>
                    </a:r>
                  </a:p>
                  <a:p>
                    <a:r>
                      <a:rPr lang="en-US"/>
                      <a:t>
55%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83085131766653"/>
                  <c:y val="-2.0849770016371741E-2"/>
                </c:manualLayout>
              </c:layout>
              <c:tx>
                <c:rich>
                  <a:bodyPr/>
                  <a:lstStyle/>
                  <a:p>
                    <a:r>
                      <a:rPr lang="hu-HU"/>
                      <a:t>többi cég</a:t>
                    </a:r>
                  </a:p>
                  <a:p>
                    <a:r>
                      <a:rPr lang="en-US"/>
                      <a:t>
45%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Munka1!$K$11:$K$12</c:f>
              <c:strCache>
                <c:ptCount val="2"/>
                <c:pt idx="0">
                  <c:v>top cég</c:v>
                </c:pt>
                <c:pt idx="1">
                  <c:v>többi</c:v>
                </c:pt>
              </c:strCache>
            </c:strRef>
          </c:cat>
          <c:val>
            <c:numRef>
              <c:f>Munka1!$L$11:$L$12</c:f>
              <c:numCache>
                <c:formatCode>General</c:formatCode>
                <c:ptCount val="2"/>
                <c:pt idx="0">
                  <c:v>1102.2291</c:v>
                </c:pt>
                <c:pt idx="1">
                  <c:v>919.24239999999998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'Beer and Co. MOM'!$C$9:$C$14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2011.december</c:v>
                </c:pt>
              </c:strCache>
            </c:strRef>
          </c:cat>
          <c:val>
            <c:numRef>
              <c:f>'Beer and Co. MOM'!$D$9:$D$14</c:f>
              <c:numCache>
                <c:formatCode>General</c:formatCode>
                <c:ptCount val="6"/>
                <c:pt idx="0">
                  <c:v>38.99</c:v>
                </c:pt>
                <c:pt idx="1">
                  <c:v>36.51</c:v>
                </c:pt>
                <c:pt idx="2">
                  <c:v>53.83</c:v>
                </c:pt>
                <c:pt idx="3">
                  <c:v>57.58</c:v>
                </c:pt>
                <c:pt idx="4">
                  <c:v>70.94</c:v>
                </c:pt>
                <c:pt idx="5">
                  <c:v>99.26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3228928"/>
        <c:axId val="64557824"/>
        <c:axId val="0"/>
      </c:bar3DChart>
      <c:catAx>
        <c:axId val="63228928"/>
        <c:scaling>
          <c:orientation val="minMax"/>
        </c:scaling>
        <c:delete val="0"/>
        <c:axPos val="b"/>
        <c:majorTickMark val="out"/>
        <c:minorTickMark val="none"/>
        <c:tickLblPos val="nextTo"/>
        <c:crossAx val="64557824"/>
        <c:crosses val="autoZero"/>
        <c:auto val="1"/>
        <c:lblAlgn val="ctr"/>
        <c:lblOffset val="100"/>
        <c:noMultiLvlLbl val="0"/>
      </c:catAx>
      <c:valAx>
        <c:axId val="64557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3228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Pivovar!$A$9:$A$14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 december</c:v>
                </c:pt>
              </c:strCache>
            </c:strRef>
          </c:cat>
          <c:val>
            <c:numRef>
              <c:f>Pivovar!$B$9:$B$14</c:f>
              <c:numCache>
                <c:formatCode>General</c:formatCode>
                <c:ptCount val="6"/>
                <c:pt idx="0">
                  <c:v>27.8</c:v>
                </c:pt>
                <c:pt idx="1">
                  <c:v>94.68</c:v>
                </c:pt>
                <c:pt idx="2">
                  <c:v>49.8</c:v>
                </c:pt>
                <c:pt idx="3">
                  <c:v>21.2</c:v>
                </c:pt>
                <c:pt idx="4">
                  <c:v>36.200000000000003</c:v>
                </c:pt>
                <c:pt idx="5">
                  <c:v>23.09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4612608"/>
        <c:axId val="64614400"/>
        <c:axId val="0"/>
      </c:bar3DChart>
      <c:catAx>
        <c:axId val="64612608"/>
        <c:scaling>
          <c:orientation val="minMax"/>
        </c:scaling>
        <c:delete val="0"/>
        <c:axPos val="b"/>
        <c:majorTickMark val="out"/>
        <c:minorTickMark val="none"/>
        <c:tickLblPos val="nextTo"/>
        <c:crossAx val="64614400"/>
        <c:crosses val="autoZero"/>
        <c:auto val="1"/>
        <c:lblAlgn val="ctr"/>
        <c:lblOffset val="100"/>
        <c:noMultiLvlLbl val="0"/>
      </c:catAx>
      <c:valAx>
        <c:axId val="64614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4612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'Perint Sopron'!$C$9:$C$14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 december</c:v>
                </c:pt>
              </c:strCache>
            </c:strRef>
          </c:cat>
          <c:val>
            <c:numRef>
              <c:f>'Perint Sopron'!$D$9:$D$14</c:f>
              <c:numCache>
                <c:formatCode>General</c:formatCode>
                <c:ptCount val="6"/>
                <c:pt idx="0">
                  <c:v>14.82</c:v>
                </c:pt>
                <c:pt idx="1">
                  <c:v>25.37</c:v>
                </c:pt>
                <c:pt idx="2">
                  <c:v>15.97</c:v>
                </c:pt>
                <c:pt idx="3">
                  <c:v>17.48</c:v>
                </c:pt>
                <c:pt idx="4">
                  <c:v>12.87</c:v>
                </c:pt>
                <c:pt idx="5">
                  <c:v>17.18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0990592"/>
        <c:axId val="60992128"/>
        <c:axId val="0"/>
      </c:bar3DChart>
      <c:catAx>
        <c:axId val="60990592"/>
        <c:scaling>
          <c:orientation val="minMax"/>
        </c:scaling>
        <c:delete val="0"/>
        <c:axPos val="b"/>
        <c:majorTickMark val="out"/>
        <c:minorTickMark val="none"/>
        <c:tickLblPos val="nextTo"/>
        <c:crossAx val="60992128"/>
        <c:crosses val="autoZero"/>
        <c:auto val="1"/>
        <c:lblAlgn val="ctr"/>
        <c:lblOffset val="100"/>
        <c:noMultiLvlLbl val="0"/>
      </c:catAx>
      <c:valAx>
        <c:axId val="60992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09905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Treszl!$C$9:$C$14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 december</c:v>
                </c:pt>
              </c:strCache>
            </c:strRef>
          </c:cat>
          <c:val>
            <c:numRef>
              <c:f>Treszl!$D$9:$D$14</c:f>
              <c:numCache>
                <c:formatCode>General</c:formatCode>
                <c:ptCount val="6"/>
                <c:pt idx="0">
                  <c:v>10.7</c:v>
                </c:pt>
                <c:pt idx="1">
                  <c:v>10</c:v>
                </c:pt>
                <c:pt idx="2">
                  <c:v>16.7</c:v>
                </c:pt>
                <c:pt idx="3">
                  <c:v>12.1</c:v>
                </c:pt>
                <c:pt idx="4">
                  <c:v>6.1</c:v>
                </c:pt>
                <c:pt idx="5">
                  <c:v>16.5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3430144"/>
        <c:axId val="73431680"/>
        <c:axId val="0"/>
      </c:bar3DChart>
      <c:catAx>
        <c:axId val="73430144"/>
        <c:scaling>
          <c:orientation val="minMax"/>
        </c:scaling>
        <c:delete val="0"/>
        <c:axPos val="b"/>
        <c:majorTickMark val="out"/>
        <c:minorTickMark val="none"/>
        <c:tickLblPos val="nextTo"/>
        <c:crossAx val="73431680"/>
        <c:crosses val="autoZero"/>
        <c:auto val="1"/>
        <c:lblAlgn val="ctr"/>
        <c:lblOffset val="100"/>
        <c:noMultiLvlLbl val="0"/>
      </c:catAx>
      <c:valAx>
        <c:axId val="73431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430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Sörmegálló!$C$9:$C$14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 december</c:v>
                </c:pt>
              </c:strCache>
            </c:strRef>
          </c:cat>
          <c:val>
            <c:numRef>
              <c:f>Sörmegálló!$D$9:$D$14</c:f>
              <c:numCache>
                <c:formatCode>General</c:formatCode>
                <c:ptCount val="6"/>
                <c:pt idx="0">
                  <c:v>8.7799999999999994</c:v>
                </c:pt>
                <c:pt idx="1">
                  <c:v>13.16</c:v>
                </c:pt>
                <c:pt idx="2">
                  <c:v>16.760000000000002</c:v>
                </c:pt>
                <c:pt idx="3">
                  <c:v>12.6</c:v>
                </c:pt>
                <c:pt idx="4">
                  <c:v>5.58</c:v>
                </c:pt>
                <c:pt idx="5">
                  <c:v>14.54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3490432"/>
        <c:axId val="73491968"/>
        <c:axId val="0"/>
      </c:bar3DChart>
      <c:catAx>
        <c:axId val="73490432"/>
        <c:scaling>
          <c:orientation val="minMax"/>
        </c:scaling>
        <c:delete val="0"/>
        <c:axPos val="b"/>
        <c:majorTickMark val="out"/>
        <c:minorTickMark val="none"/>
        <c:tickLblPos val="nextTo"/>
        <c:crossAx val="73491968"/>
        <c:crosses val="autoZero"/>
        <c:auto val="1"/>
        <c:lblAlgn val="ctr"/>
        <c:lblOffset val="100"/>
        <c:noMultiLvlLbl val="0"/>
      </c:catAx>
      <c:valAx>
        <c:axId val="73491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4904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'Hax''N'!$C$9:$C$14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 december</c:v>
                </c:pt>
              </c:strCache>
            </c:strRef>
          </c:cat>
          <c:val>
            <c:numRef>
              <c:f>'Hax''N'!$D$9:$D$14</c:f>
              <c:numCache>
                <c:formatCode>General</c:formatCode>
                <c:ptCount val="6"/>
                <c:pt idx="0">
                  <c:v>5.58</c:v>
                </c:pt>
                <c:pt idx="1">
                  <c:v>0.8</c:v>
                </c:pt>
                <c:pt idx="2">
                  <c:v>11.1</c:v>
                </c:pt>
                <c:pt idx="3">
                  <c:v>16.760000000000002</c:v>
                </c:pt>
                <c:pt idx="4">
                  <c:v>6.5</c:v>
                </c:pt>
                <c:pt idx="5">
                  <c:v>14.2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766400"/>
        <c:axId val="75768192"/>
        <c:axId val="0"/>
      </c:bar3DChart>
      <c:catAx>
        <c:axId val="75766400"/>
        <c:scaling>
          <c:orientation val="minMax"/>
        </c:scaling>
        <c:delete val="0"/>
        <c:axPos val="b"/>
        <c:majorTickMark val="out"/>
        <c:minorTickMark val="none"/>
        <c:tickLblPos val="nextTo"/>
        <c:crossAx val="75768192"/>
        <c:crosses val="autoZero"/>
        <c:auto val="1"/>
        <c:lblAlgn val="ctr"/>
        <c:lblOffset val="100"/>
        <c:noMultiLvlLbl val="0"/>
      </c:catAx>
      <c:valAx>
        <c:axId val="75768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5766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Arcus!$C$9:$C$14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 december</c:v>
                </c:pt>
              </c:strCache>
            </c:strRef>
          </c:cat>
          <c:val>
            <c:numRef>
              <c:f>Arcus!$D$9:$D$14</c:f>
              <c:numCache>
                <c:formatCode>General</c:formatCode>
                <c:ptCount val="6"/>
                <c:pt idx="0">
                  <c:v>7.33</c:v>
                </c:pt>
                <c:pt idx="1">
                  <c:v>11.55</c:v>
                </c:pt>
                <c:pt idx="2">
                  <c:v>5.79</c:v>
                </c:pt>
                <c:pt idx="3">
                  <c:v>7.25</c:v>
                </c:pt>
                <c:pt idx="4">
                  <c:v>6.8</c:v>
                </c:pt>
                <c:pt idx="5">
                  <c:v>6.47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892224"/>
        <c:axId val="75893760"/>
        <c:axId val="0"/>
      </c:bar3DChart>
      <c:catAx>
        <c:axId val="75892224"/>
        <c:scaling>
          <c:orientation val="minMax"/>
        </c:scaling>
        <c:delete val="0"/>
        <c:axPos val="b"/>
        <c:majorTickMark val="out"/>
        <c:minorTickMark val="none"/>
        <c:tickLblPos val="nextTo"/>
        <c:crossAx val="75893760"/>
        <c:crosses val="autoZero"/>
        <c:auto val="1"/>
        <c:lblAlgn val="ctr"/>
        <c:lblOffset val="100"/>
        <c:noMultiLvlLbl val="0"/>
      </c:catAx>
      <c:valAx>
        <c:axId val="75893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58922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'Ányos Gastro'!$C$9:$C$14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 december</c:v>
                </c:pt>
              </c:strCache>
            </c:strRef>
          </c:cat>
          <c:val>
            <c:numRef>
              <c:f>'Ányos Gastro'!$D$9:$D$14</c:f>
              <c:numCache>
                <c:formatCode>General</c:formatCode>
                <c:ptCount val="6"/>
                <c:pt idx="0">
                  <c:v>6.96</c:v>
                </c:pt>
                <c:pt idx="1">
                  <c:v>2.98</c:v>
                </c:pt>
                <c:pt idx="2">
                  <c:v>7.64</c:v>
                </c:pt>
                <c:pt idx="3">
                  <c:v>7.46</c:v>
                </c:pt>
                <c:pt idx="4">
                  <c:v>6.4</c:v>
                </c:pt>
                <c:pt idx="5">
                  <c:v>7.36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936128"/>
        <c:axId val="75937664"/>
        <c:axId val="0"/>
      </c:bar3DChart>
      <c:catAx>
        <c:axId val="75936128"/>
        <c:scaling>
          <c:orientation val="minMax"/>
        </c:scaling>
        <c:delete val="0"/>
        <c:axPos val="b"/>
        <c:majorTickMark val="out"/>
        <c:minorTickMark val="none"/>
        <c:tickLblPos val="nextTo"/>
        <c:crossAx val="75937664"/>
        <c:crosses val="autoZero"/>
        <c:auto val="1"/>
        <c:lblAlgn val="ctr"/>
        <c:lblOffset val="100"/>
        <c:noMultiLvlLbl val="0"/>
      </c:catAx>
      <c:valAx>
        <c:axId val="75937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59361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'John Bull'!$C$9:$C$14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 december</c:v>
                </c:pt>
              </c:strCache>
            </c:strRef>
          </c:cat>
          <c:val>
            <c:numRef>
              <c:f>'John Bull'!$D$9:$D$14</c:f>
              <c:numCache>
                <c:formatCode>General</c:formatCode>
                <c:ptCount val="6"/>
                <c:pt idx="0">
                  <c:v>4.0599999999999996</c:v>
                </c:pt>
                <c:pt idx="1">
                  <c:v>8.86</c:v>
                </c:pt>
                <c:pt idx="2">
                  <c:v>3.98</c:v>
                </c:pt>
                <c:pt idx="3">
                  <c:v>4.0999999999999996</c:v>
                </c:pt>
                <c:pt idx="4">
                  <c:v>8.4499999999999993</c:v>
                </c:pt>
                <c:pt idx="5">
                  <c:v>4.58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987968"/>
        <c:axId val="75989760"/>
        <c:axId val="0"/>
      </c:bar3DChart>
      <c:catAx>
        <c:axId val="75987968"/>
        <c:scaling>
          <c:orientation val="minMax"/>
        </c:scaling>
        <c:delete val="0"/>
        <c:axPos val="b"/>
        <c:majorTickMark val="out"/>
        <c:minorTickMark val="none"/>
        <c:tickLblPos val="nextTo"/>
        <c:crossAx val="75989760"/>
        <c:crosses val="autoZero"/>
        <c:auto val="1"/>
        <c:lblAlgn val="ctr"/>
        <c:lblOffset val="100"/>
        <c:noMultiLvlLbl val="0"/>
      </c:catAx>
      <c:valAx>
        <c:axId val="75989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5987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'Hotel Kapitány'!$C$9:$C$14</c:f>
              <c:strCache>
                <c:ptCount val="6"/>
                <c:pt idx="0">
                  <c:v>2011. július</c:v>
                </c:pt>
                <c:pt idx="1">
                  <c:v>2011. augusztus</c:v>
                </c:pt>
                <c:pt idx="2">
                  <c:v>2011. szeptember</c:v>
                </c:pt>
                <c:pt idx="3">
                  <c:v>2011. október</c:v>
                </c:pt>
                <c:pt idx="4">
                  <c:v>2011. november</c:v>
                </c:pt>
                <c:pt idx="5">
                  <c:v>2011. december</c:v>
                </c:pt>
              </c:strCache>
            </c:strRef>
          </c:cat>
          <c:val>
            <c:numRef>
              <c:f>'Hotel Kapitány'!$D$9:$D$14</c:f>
              <c:numCache>
                <c:formatCode>General</c:formatCode>
                <c:ptCount val="6"/>
                <c:pt idx="0">
                  <c:v>4.8</c:v>
                </c:pt>
                <c:pt idx="1">
                  <c:v>5.4</c:v>
                </c:pt>
                <c:pt idx="2">
                  <c:v>4.8</c:v>
                </c:pt>
                <c:pt idx="3">
                  <c:v>5.4</c:v>
                </c:pt>
                <c:pt idx="4">
                  <c:v>4.5</c:v>
                </c:pt>
                <c:pt idx="5">
                  <c:v>7.85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6035968"/>
        <c:axId val="76037504"/>
        <c:axId val="0"/>
      </c:bar3DChart>
      <c:catAx>
        <c:axId val="76035968"/>
        <c:scaling>
          <c:orientation val="minMax"/>
        </c:scaling>
        <c:delete val="0"/>
        <c:axPos val="b"/>
        <c:majorTickMark val="out"/>
        <c:minorTickMark val="none"/>
        <c:tickLblPos val="nextTo"/>
        <c:crossAx val="76037504"/>
        <c:crosses val="autoZero"/>
        <c:auto val="1"/>
        <c:lblAlgn val="ctr"/>
        <c:lblOffset val="100"/>
        <c:noMultiLvlLbl val="0"/>
      </c:catAx>
      <c:valAx>
        <c:axId val="76037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6035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F9D56-0D1A-476D-AB5D-CED60C543105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286A2-F8C0-42E9-9958-B504AA23D4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3025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286A2-F8C0-42E9-9958-B504AA23D4EB}" type="slidenum">
              <a:rPr lang="hu-HU" smtClean="0"/>
              <a:t>7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13512-55F9-4B51-8567-C57914218E94}" type="datetimeFigureOut">
              <a:rPr lang="hu-HU" smtClean="0"/>
              <a:t>2012.02.06.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2F1DA-BD65-4090-A74A-95A22B7354FA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r>
              <a:rPr lang="hu-HU" dirty="0" err="1" smtClean="0">
                <a:latin typeface="Arial Black" pitchFamily="34" charset="0"/>
              </a:rPr>
              <a:t>Ever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Drink</a:t>
            </a:r>
            <a:r>
              <a:rPr lang="hu-HU" dirty="0" smtClean="0">
                <a:latin typeface="Arial Black" pitchFamily="34" charset="0"/>
              </a:rPr>
              <a:t> Kft.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4" name="Kép 3" descr="Emblem_farbig_auf_Bla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2348880"/>
            <a:ext cx="2897476" cy="2897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sz="4000" b="1" dirty="0" smtClean="0">
                <a:latin typeface="Arial Black" pitchFamily="34" charset="0"/>
              </a:rPr>
              <a:t>TOP 10 legnagyobb vevő (hl)</a:t>
            </a:r>
            <a:r>
              <a:rPr lang="hu-HU" b="1" dirty="0" smtClean="0"/>
              <a:t/>
            </a:r>
            <a:br>
              <a:rPr lang="hu-HU" b="1" dirty="0" smtClean="0"/>
            </a:br>
            <a:endParaRPr lang="hu-HU" b="1" dirty="0"/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</p:nvPr>
        </p:nvGraphicFramePr>
        <p:xfrm>
          <a:off x="395536" y="1600200"/>
          <a:ext cx="8291264" cy="466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816"/>
                <a:gridCol w="2072816"/>
                <a:gridCol w="2072816"/>
                <a:gridCol w="2072816"/>
              </a:tblGrid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cégnév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aseline="0" dirty="0" smtClean="0"/>
                        <a:t>júl. 1. - okt. 31.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Nov. 1.</a:t>
                      </a:r>
                      <a:r>
                        <a:rPr lang="hu-HU" baseline="0" dirty="0" smtClean="0"/>
                        <a:t> – dec. 31.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összesítés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Arial" pitchFamily="34" charset="0"/>
                          <a:cs typeface="Arial" pitchFamily="34" charset="0"/>
                        </a:rPr>
                        <a:t>Beer and Co.</a:t>
                      </a:r>
                      <a:r>
                        <a:rPr lang="hu-HU" baseline="0" dirty="0" smtClean="0">
                          <a:latin typeface="Arial" pitchFamily="34" charset="0"/>
                          <a:cs typeface="Arial" pitchFamily="34" charset="0"/>
                        </a:rPr>
                        <a:t> Kft.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226,2104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170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396,2104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err="1" smtClean="0">
                          <a:latin typeface="Arial" pitchFamily="34" charset="0"/>
                          <a:cs typeface="Arial" pitchFamily="34" charset="0"/>
                        </a:rPr>
                        <a:t>Pivovar</a:t>
                      </a:r>
                      <a:r>
                        <a:rPr lang="hu-HU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193,484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59,08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252,564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err="1" smtClean="0">
                          <a:latin typeface="Arial" pitchFamily="34" charset="0"/>
                          <a:cs typeface="Arial" pitchFamily="34" charset="0"/>
                        </a:rPr>
                        <a:t>Perint</a:t>
                      </a:r>
                      <a:r>
                        <a:rPr lang="hu-HU" dirty="0" smtClean="0">
                          <a:latin typeface="Arial" pitchFamily="34" charset="0"/>
                          <a:cs typeface="Arial" pitchFamily="34" charset="0"/>
                        </a:rPr>
                        <a:t> Kft.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73,6488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130,06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103,7088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err="1" smtClean="0">
                          <a:latin typeface="Arial" pitchFamily="34" charset="0"/>
                          <a:cs typeface="Arial" pitchFamily="34" charset="0"/>
                        </a:rPr>
                        <a:t>Treszl</a:t>
                      </a:r>
                      <a:r>
                        <a:rPr lang="hu-HU" dirty="0" smtClean="0">
                          <a:latin typeface="Arial" pitchFamily="34" charset="0"/>
                          <a:cs typeface="Arial" pitchFamily="34" charset="0"/>
                        </a:rPr>
                        <a:t> Kft.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49,5755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22,6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72,1755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Arial" pitchFamily="34" charset="0"/>
                          <a:cs typeface="Arial" pitchFamily="34" charset="0"/>
                        </a:rPr>
                        <a:t>Sörmegálló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51,296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20,11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71,406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err="1" smtClean="0">
                          <a:latin typeface="Arial" pitchFamily="34" charset="0"/>
                          <a:cs typeface="Arial" pitchFamily="34" charset="0"/>
                        </a:rPr>
                        <a:t>Téra</a:t>
                      </a:r>
                      <a:r>
                        <a:rPr lang="hu-HU" baseline="0" dirty="0" smtClean="0">
                          <a:latin typeface="Arial" pitchFamily="34" charset="0"/>
                          <a:cs typeface="Arial" pitchFamily="34" charset="0"/>
                        </a:rPr>
                        <a:t> Kft.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34,2412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20,7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54,94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err="1" smtClean="0">
                          <a:latin typeface="Arial" pitchFamily="34" charset="0"/>
                          <a:cs typeface="Arial" pitchFamily="34" charset="0"/>
                        </a:rPr>
                        <a:t>Arcus</a:t>
                      </a:r>
                      <a:r>
                        <a:rPr lang="hu-HU" baseline="0" dirty="0" smtClean="0">
                          <a:latin typeface="Arial" pitchFamily="34" charset="0"/>
                          <a:cs typeface="Arial" pitchFamily="34" charset="0"/>
                        </a:rPr>
                        <a:t> Kft.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31,9344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13,71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45,6444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Arial" pitchFamily="34" charset="0"/>
                          <a:cs typeface="Arial" pitchFamily="34" charset="0"/>
                        </a:rPr>
                        <a:t>Ányos </a:t>
                      </a:r>
                      <a:r>
                        <a:rPr lang="hu-HU" dirty="0" err="1" smtClean="0">
                          <a:latin typeface="Arial" pitchFamily="34" charset="0"/>
                          <a:cs typeface="Arial" pitchFamily="34" charset="0"/>
                        </a:rPr>
                        <a:t>Gastro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25,0352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13,76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38,7952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err="1" smtClean="0">
                          <a:latin typeface="Arial" pitchFamily="34" charset="0"/>
                          <a:cs typeface="Arial" pitchFamily="34" charset="0"/>
                        </a:rPr>
                        <a:t>Thuri</a:t>
                      </a:r>
                      <a:r>
                        <a:rPr lang="hu-HU" dirty="0" smtClean="0">
                          <a:latin typeface="Arial" pitchFamily="34" charset="0"/>
                          <a:cs typeface="Arial" pitchFamily="34" charset="0"/>
                        </a:rPr>
                        <a:t> Nagy Lajos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20,996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13,0376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34,0336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dirty="0" err="1" smtClean="0">
                          <a:latin typeface="Arial" pitchFamily="34" charset="0"/>
                          <a:cs typeface="Arial" pitchFamily="34" charset="0"/>
                        </a:rPr>
                        <a:t>Hot-Ép</a:t>
                      </a:r>
                      <a:r>
                        <a:rPr lang="hu-HU" baseline="0" dirty="0" smtClean="0">
                          <a:latin typeface="Arial" pitchFamily="34" charset="0"/>
                          <a:cs typeface="Arial" pitchFamily="34" charset="0"/>
                        </a:rPr>
                        <a:t> Kft.</a:t>
                      </a:r>
                      <a:endParaRPr lang="hu-H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20,4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12,25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32,75</a:t>
                      </a:r>
                      <a:endParaRPr lang="hu-HU" dirty="0"/>
                    </a:p>
                  </a:txBody>
                  <a:tcPr/>
                </a:tc>
              </a:tr>
              <a:tr h="388825">
                <a:tc>
                  <a:txBody>
                    <a:bodyPr/>
                    <a:lstStyle/>
                    <a:p>
                      <a:pPr algn="ctr"/>
                      <a:r>
                        <a:rPr lang="hu-HU" b="1" i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ÖSSZESEN</a:t>
                      </a:r>
                      <a:endParaRPr lang="hu-HU" b="1" i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i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726,8215</a:t>
                      </a:r>
                      <a:endParaRPr lang="hu-HU" b="1" i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i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375,4076</a:t>
                      </a:r>
                      <a:endParaRPr lang="hu-HU" b="1" i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i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1102,2291</a:t>
                      </a:r>
                      <a:endParaRPr lang="hu-HU" b="1" i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>
                <a:latin typeface="Arial Black" pitchFamily="34" charset="0"/>
              </a:rPr>
              <a:t>Összes többi vevő (hl)</a:t>
            </a:r>
            <a:r>
              <a:rPr lang="hu-HU" dirty="0" smtClean="0"/>
              <a:t>	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Júl. 1</a:t>
                      </a:r>
                      <a:r>
                        <a:rPr lang="hu-HU" baseline="0" dirty="0" smtClean="0"/>
                        <a:t> – okt. 31. 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Nov. 1. – dec. 31. 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Összesítés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1470,9715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550,5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2021,4715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hu-HU" dirty="0" smtClean="0"/>
                    </a:p>
                    <a:p>
                      <a:pPr algn="ctr"/>
                      <a:r>
                        <a:rPr lang="hu-HU" dirty="0" smtClean="0"/>
                        <a:t>- 10 legnagyobb vevő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- 1102,2291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Arial Black" pitchFamily="34" charset="0"/>
                        </a:rPr>
                        <a:t>919,2424</a:t>
                      </a:r>
                      <a:endParaRPr lang="hu-HU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053417"/>
              </p:ext>
            </p:extLst>
          </p:nvPr>
        </p:nvGraphicFramePr>
        <p:xfrm>
          <a:off x="1403648" y="4293096"/>
          <a:ext cx="6264696" cy="1828800"/>
        </p:xfrm>
        <a:graphic>
          <a:graphicData uri="http://schemas.openxmlformats.org/drawingml/2006/table">
            <a:tbl>
              <a:tblPr/>
              <a:tblGrid>
                <a:gridCol w="6264696"/>
              </a:tblGrid>
              <a:tr h="1296144"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ÖSSZES FORGALOM A 2011-ES ÉVBEN </a:t>
                      </a:r>
                      <a:endParaRPr lang="hu-HU" sz="2000" b="0" i="0" u="none" strike="noStrike" dirty="0" smtClean="0">
                        <a:solidFill>
                          <a:srgbClr val="000000"/>
                        </a:solidFill>
                        <a:latin typeface="Arial Black"/>
                      </a:endParaRPr>
                    </a:p>
                    <a:p>
                      <a:pPr algn="ctr" fontAlgn="b"/>
                      <a:endParaRPr lang="hu-HU" sz="2000" b="0" i="0" u="none" strike="noStrike" dirty="0" smtClean="0">
                        <a:solidFill>
                          <a:srgbClr val="000000"/>
                        </a:solidFill>
                        <a:latin typeface="Arial Black"/>
                      </a:endParaRPr>
                    </a:p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rgbClr val="000000"/>
                          </a:solidFill>
                          <a:latin typeface="Arial Black"/>
                        </a:rPr>
                        <a:t>júl.1. - dec.31. </a:t>
                      </a:r>
                    </a:p>
                    <a:p>
                      <a:pPr algn="ctr" fontAlgn="b"/>
                      <a:endParaRPr lang="hu-HU" sz="2000" b="0" i="0" u="none" strike="noStrike" dirty="0" smtClean="0">
                        <a:solidFill>
                          <a:srgbClr val="000000"/>
                        </a:solidFill>
                        <a:latin typeface="Arial Black"/>
                      </a:endParaRPr>
                    </a:p>
                    <a:p>
                      <a:pPr algn="ctr" fontAlgn="b"/>
                      <a:r>
                        <a:rPr lang="hu-HU" sz="2000" b="0" i="0" u="none" strike="noStrike" dirty="0" smtClean="0">
                          <a:solidFill>
                            <a:srgbClr val="000000"/>
                          </a:solidFill>
                          <a:latin typeface="Arial Black"/>
                        </a:rPr>
                        <a:t>2021,4715 </a:t>
                      </a:r>
                      <a:r>
                        <a:rPr lang="hu-HU" sz="2000" b="0" i="0" u="none" strike="noStrike" dirty="0" smtClean="0">
                          <a:solidFill>
                            <a:srgbClr val="000000"/>
                          </a:solidFill>
                          <a:latin typeface="Arial Black"/>
                        </a:rPr>
                        <a:t>hl</a:t>
                      </a:r>
                    </a:p>
                    <a:p>
                      <a:pPr algn="ctr" fontAlgn="b"/>
                      <a:endParaRPr lang="hu-HU" sz="2000" b="0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A 10 legnagyobb vevő adja a forgalom 54,53 %-át!</a:t>
            </a:r>
            <a:endParaRPr lang="hu-H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323528" y="1700808"/>
          <a:ext cx="446449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4932040" y="1772816"/>
          <a:ext cx="397438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404665"/>
            <a:ext cx="7484368" cy="1152128"/>
          </a:xfrm>
        </p:spPr>
        <p:txBody>
          <a:bodyPr>
            <a:normAutofit fontScale="90000"/>
          </a:bodyPr>
          <a:lstStyle/>
          <a:p>
            <a:r>
              <a:rPr lang="hu-HU" sz="3600" dirty="0" smtClean="0">
                <a:latin typeface="Arial Black" pitchFamily="34" charset="0"/>
              </a:rPr>
              <a:t/>
            </a:r>
            <a:br>
              <a:rPr lang="hu-HU" sz="3600" dirty="0" smtClean="0">
                <a:latin typeface="Arial Black" pitchFamily="34" charset="0"/>
              </a:rPr>
            </a:br>
            <a:r>
              <a:rPr lang="hu-HU" sz="3600" dirty="0" smtClean="0">
                <a:latin typeface="Arial Black" pitchFamily="34" charset="0"/>
              </a:rPr>
              <a:t>Beer and Co. Kft. / </a:t>
            </a:r>
            <a:br>
              <a:rPr lang="hu-HU" sz="3600" dirty="0" smtClean="0">
                <a:latin typeface="Arial Black" pitchFamily="34" charset="0"/>
              </a:rPr>
            </a:br>
            <a:r>
              <a:rPr lang="hu-HU" sz="3600" dirty="0" smtClean="0">
                <a:latin typeface="Arial Black" pitchFamily="34" charset="0"/>
              </a:rPr>
              <a:t>Paulaner Sörház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979712" y="3956522"/>
          <a:ext cx="4608537" cy="2901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http://est.hu/kepek/183/galeria/183981_galeria_mom_paulane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340768"/>
            <a:ext cx="3672408" cy="2756029"/>
          </a:xfrm>
          <a:prstGeom prst="rect">
            <a:avLst/>
          </a:prstGeom>
          <a:noFill/>
        </p:spPr>
      </p:pic>
      <p:sp>
        <p:nvSpPr>
          <p:cNvPr id="7" name="Szövegdoboz 6"/>
          <p:cNvSpPr txBox="1"/>
          <p:nvPr/>
        </p:nvSpPr>
        <p:spPr>
          <a:xfrm>
            <a:off x="1979712" y="177281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Összforgalom </a:t>
            </a:r>
          </a:p>
          <a:p>
            <a:r>
              <a:rPr lang="hu-HU" dirty="0" smtClean="0">
                <a:latin typeface="Arial Black" pitchFamily="34" charset="0"/>
              </a:rPr>
              <a:t>19,6 %-át adja!</a:t>
            </a:r>
            <a:endParaRPr lang="hu-HU" dirty="0">
              <a:latin typeface="Arial Black" pitchFamily="34" charset="0"/>
            </a:endParaRP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/>
        </p:nvGraphicFramePr>
        <p:xfrm>
          <a:off x="251520" y="188640"/>
          <a:ext cx="1656184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92"/>
                <a:gridCol w="828092"/>
              </a:tblGrid>
              <a:tr h="248303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Hónap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HL</a:t>
                      </a:r>
                      <a:endParaRPr lang="hu-HU" sz="1400" dirty="0"/>
                    </a:p>
                  </a:txBody>
                  <a:tcPr/>
                </a:tc>
              </a:tr>
              <a:tr h="434531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2011. Július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38,99</a:t>
                      </a:r>
                      <a:endParaRPr lang="hu-HU" sz="1400" dirty="0"/>
                    </a:p>
                  </a:txBody>
                  <a:tcPr/>
                </a:tc>
              </a:tr>
              <a:tr h="620759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2011. Augusztus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36,51</a:t>
                      </a:r>
                      <a:endParaRPr lang="hu-HU" sz="1400" dirty="0"/>
                    </a:p>
                  </a:txBody>
                  <a:tcPr/>
                </a:tc>
              </a:tr>
              <a:tr h="620759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53,83</a:t>
                      </a:r>
                      <a:endParaRPr lang="hu-HU" sz="1400" dirty="0"/>
                    </a:p>
                  </a:txBody>
                  <a:tcPr/>
                </a:tc>
              </a:tr>
              <a:tr h="434531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2011. Október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57,58</a:t>
                      </a:r>
                      <a:endParaRPr lang="hu-HU" sz="1400" dirty="0"/>
                    </a:p>
                  </a:txBody>
                  <a:tcPr/>
                </a:tc>
              </a:tr>
              <a:tr h="620759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2011. November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70,94</a:t>
                      </a:r>
                      <a:endParaRPr lang="hu-HU" sz="1400" dirty="0"/>
                    </a:p>
                  </a:txBody>
                  <a:tcPr/>
                </a:tc>
              </a:tr>
              <a:tr h="620759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2011. December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99,26</a:t>
                      </a:r>
                      <a:endParaRPr lang="hu-H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dirty="0" err="1" smtClean="0">
                <a:latin typeface="Arial Black" pitchFamily="34" charset="0"/>
              </a:rPr>
              <a:t>Pivovar</a:t>
            </a:r>
            <a:r>
              <a:rPr lang="hu-HU" dirty="0" smtClean="0"/>
              <a:t> </a:t>
            </a:r>
            <a:br>
              <a:rPr lang="hu-HU" dirty="0" smtClean="0"/>
            </a:b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457200" y="1340769"/>
          <a:ext cx="3538736" cy="2736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368"/>
                <a:gridCol w="1769368"/>
              </a:tblGrid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Hónap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HL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Július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27,8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Augusztus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94,68</a:t>
                      </a:r>
                      <a:endParaRPr lang="hu-HU" sz="1600" dirty="0"/>
                    </a:p>
                  </a:txBody>
                  <a:tcPr/>
                </a:tc>
              </a:tr>
              <a:tr h="617875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49,8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Október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21,2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November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36,2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December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23,09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4139952" y="14127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2267744" y="494116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Az összforgalom 12,5 %-át adja!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dirty="0" err="1" smtClean="0">
                <a:latin typeface="Arial Black" pitchFamily="34" charset="0"/>
              </a:rPr>
              <a:t>Perint</a:t>
            </a:r>
            <a:r>
              <a:rPr lang="hu-HU" sz="3200" dirty="0" smtClean="0">
                <a:latin typeface="Arial Black" pitchFamily="34" charset="0"/>
              </a:rPr>
              <a:t> Kft.</a:t>
            </a:r>
            <a:r>
              <a:rPr lang="hu-HU" dirty="0" smtClean="0"/>
              <a:t>	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611560" y="1988840"/>
          <a:ext cx="3538736" cy="271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368"/>
                <a:gridCol w="1769368"/>
              </a:tblGrid>
              <a:tr h="263272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Hónap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HL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Július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27,8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Augusztus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94,68</a:t>
                      </a:r>
                      <a:endParaRPr lang="hu-HU" sz="1600" dirty="0"/>
                    </a:p>
                  </a:txBody>
                  <a:tcPr/>
                </a:tc>
              </a:tr>
              <a:tr h="617875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49,8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Október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21,2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November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36,2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December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23,09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4355976" y="19168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2123728" y="5301208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Az összforgalom 5 %-át adja!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dirty="0" err="1" smtClean="0">
                <a:latin typeface="Arial Black" pitchFamily="34" charset="0"/>
              </a:rPr>
              <a:t>Treszl</a:t>
            </a:r>
            <a:r>
              <a:rPr lang="hu-HU" sz="3600" dirty="0" smtClean="0">
                <a:latin typeface="Arial Black" pitchFamily="34" charset="0"/>
              </a:rPr>
              <a:t> Kft. / Öreg favágó kocsmája</a:t>
            </a:r>
            <a:r>
              <a:rPr lang="hu-HU" dirty="0" smtClean="0"/>
              <a:t>	</a:t>
            </a:r>
            <a:endParaRPr lang="hu-HU" dirty="0"/>
          </a:p>
        </p:txBody>
      </p:sp>
      <p:graphicFrame>
        <p:nvGraphicFramePr>
          <p:cNvPr id="7" name="Tartalom helye 3"/>
          <p:cNvGraphicFramePr>
            <a:graphicFrameLocks noGrp="1"/>
          </p:cNvGraphicFramePr>
          <p:nvPr>
            <p:ph idx="1"/>
          </p:nvPr>
        </p:nvGraphicFramePr>
        <p:xfrm>
          <a:off x="457200" y="1340769"/>
          <a:ext cx="3178696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9348"/>
                <a:gridCol w="1589348"/>
              </a:tblGrid>
              <a:tr h="306614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Hónap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HL</a:t>
                      </a:r>
                      <a:endParaRPr lang="hu-HU" sz="1600" dirty="0"/>
                    </a:p>
                  </a:txBody>
                  <a:tcPr/>
                </a:tc>
              </a:tr>
              <a:tr h="306614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Július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10,7</a:t>
                      </a:r>
                      <a:endParaRPr lang="hu-HU" sz="1600" dirty="0"/>
                    </a:p>
                  </a:txBody>
                  <a:tcPr/>
                </a:tc>
              </a:tr>
              <a:tr h="306614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Augusztus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10</a:t>
                      </a:r>
                      <a:endParaRPr lang="hu-HU" sz="1600" dirty="0"/>
                    </a:p>
                  </a:txBody>
                  <a:tcPr/>
                </a:tc>
              </a:tr>
              <a:tr h="536576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16,7</a:t>
                      </a:r>
                      <a:endParaRPr lang="hu-HU" sz="1600" dirty="0"/>
                    </a:p>
                  </a:txBody>
                  <a:tcPr/>
                </a:tc>
              </a:tr>
              <a:tr h="306614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Október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12,1</a:t>
                      </a:r>
                      <a:endParaRPr lang="hu-HU" sz="1600" dirty="0"/>
                    </a:p>
                  </a:txBody>
                  <a:tcPr/>
                </a:tc>
              </a:tr>
              <a:tr h="306614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November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6,1</a:t>
                      </a:r>
                      <a:endParaRPr lang="hu-HU" sz="1600" dirty="0"/>
                    </a:p>
                  </a:txBody>
                  <a:tcPr/>
                </a:tc>
              </a:tr>
              <a:tr h="306614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December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16,5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539552" y="3933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458" name="Picture 2" descr="http://www.oregfavago.hu/galeria/kocsma/original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340768"/>
            <a:ext cx="4063380" cy="2708920"/>
          </a:xfrm>
          <a:prstGeom prst="rect">
            <a:avLst/>
          </a:prstGeom>
          <a:noFill/>
        </p:spPr>
      </p:pic>
      <p:sp>
        <p:nvSpPr>
          <p:cNvPr id="10" name="Szövegdoboz 9"/>
          <p:cNvSpPr txBox="1"/>
          <p:nvPr/>
        </p:nvSpPr>
        <p:spPr>
          <a:xfrm>
            <a:off x="5796136" y="494116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Az összforgalom 3,6 %-át adja!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 smtClean="0">
                <a:latin typeface="Arial Black" pitchFamily="34" charset="0"/>
              </a:rPr>
              <a:t>Sörmegálló Kft. / Paulaner </a:t>
            </a:r>
            <a:r>
              <a:rPr lang="hu-HU" sz="3200" dirty="0" err="1" smtClean="0">
                <a:latin typeface="Arial Black" pitchFamily="34" charset="0"/>
              </a:rPr>
              <a:t>Platz</a:t>
            </a:r>
            <a:endParaRPr lang="hu-HU" sz="3200" dirty="0">
              <a:latin typeface="Arial Black" pitchFamily="34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395536" y="1412776"/>
          <a:ext cx="3538736" cy="271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368"/>
                <a:gridCol w="1769368"/>
              </a:tblGrid>
              <a:tr h="263272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Hónap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HL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Július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8,78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Augusztus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13,16</a:t>
                      </a:r>
                      <a:endParaRPr lang="hu-HU" sz="1600" dirty="0"/>
                    </a:p>
                  </a:txBody>
                  <a:tcPr/>
                </a:tc>
              </a:tr>
              <a:tr h="617875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16,76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Október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12,6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November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5,58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December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14,54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23528" y="4221088"/>
          <a:ext cx="4320480" cy="2410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4578" name="Picture 2" descr="http://m.blog.hu/so/sorgerilla/image/publikacio/09_10_12_paulaner_p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484784"/>
            <a:ext cx="3839629" cy="2160240"/>
          </a:xfrm>
          <a:prstGeom prst="rect">
            <a:avLst/>
          </a:prstGeom>
          <a:noFill/>
        </p:spPr>
      </p:pic>
      <p:sp>
        <p:nvSpPr>
          <p:cNvPr id="7" name="Szövegdoboz 6"/>
          <p:cNvSpPr txBox="1"/>
          <p:nvPr/>
        </p:nvSpPr>
        <p:spPr>
          <a:xfrm>
            <a:off x="4932040" y="465313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Az összforgalom </a:t>
            </a:r>
          </a:p>
          <a:p>
            <a:r>
              <a:rPr lang="hu-HU" dirty="0" smtClean="0">
                <a:latin typeface="Arial Black" pitchFamily="34" charset="0"/>
              </a:rPr>
              <a:t>3,5 % </a:t>
            </a:r>
            <a:r>
              <a:rPr lang="hu-HU" dirty="0" err="1" smtClean="0">
                <a:latin typeface="Arial Black" pitchFamily="34" charset="0"/>
              </a:rPr>
              <a:t>-át</a:t>
            </a:r>
            <a:r>
              <a:rPr lang="hu-HU" dirty="0" smtClean="0">
                <a:latin typeface="Arial Black" pitchFamily="34" charset="0"/>
              </a:rPr>
              <a:t> adja!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dirty="0" err="1" smtClean="0">
                <a:latin typeface="Arial Black" pitchFamily="34" charset="0"/>
              </a:rPr>
              <a:t>Téra</a:t>
            </a:r>
            <a:r>
              <a:rPr lang="hu-HU" sz="3600" dirty="0" smtClean="0">
                <a:latin typeface="Arial Black" pitchFamily="34" charset="0"/>
              </a:rPr>
              <a:t> Kft. / </a:t>
            </a:r>
            <a:r>
              <a:rPr lang="hu-HU" sz="3600" dirty="0" err="1" smtClean="0">
                <a:latin typeface="Arial Black" pitchFamily="34" charset="0"/>
              </a:rPr>
              <a:t>HaxN</a:t>
            </a:r>
            <a:r>
              <a:rPr lang="hu-HU" sz="3600" dirty="0" smtClean="0">
                <a:latin typeface="Arial Black" pitchFamily="34" charset="0"/>
              </a:rPr>
              <a:t> Sörház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51520" y="1124744"/>
          <a:ext cx="3538736" cy="271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368"/>
                <a:gridCol w="1769368"/>
              </a:tblGrid>
              <a:tr h="263272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Hónap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HL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Július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5,58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Augusztus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0,8</a:t>
                      </a:r>
                      <a:endParaRPr lang="hu-HU" sz="1600" dirty="0"/>
                    </a:p>
                  </a:txBody>
                  <a:tcPr/>
                </a:tc>
              </a:tr>
              <a:tr h="617875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11,1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Október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16,76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November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6,5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December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14,2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23528" y="3933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602" name="Picture 2" descr="http://www.budapesthotelstart.com/restaurants/pics/haxen-kiraly-etterem-budapest-1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908720"/>
            <a:ext cx="3639799" cy="2736304"/>
          </a:xfrm>
          <a:prstGeom prst="rect">
            <a:avLst/>
          </a:prstGeom>
          <a:noFill/>
        </p:spPr>
      </p:pic>
      <p:sp>
        <p:nvSpPr>
          <p:cNvPr id="7" name="Szövegdoboz 6"/>
          <p:cNvSpPr txBox="1"/>
          <p:nvPr/>
        </p:nvSpPr>
        <p:spPr>
          <a:xfrm>
            <a:off x="5580112" y="465313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Az összforgalom</a:t>
            </a:r>
          </a:p>
          <a:p>
            <a:r>
              <a:rPr lang="hu-HU" dirty="0" smtClean="0">
                <a:latin typeface="Arial Black" pitchFamily="34" charset="0"/>
              </a:rPr>
              <a:t>2,7 %-át adja!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dirty="0" err="1" smtClean="0">
                <a:latin typeface="Arial Black" pitchFamily="34" charset="0"/>
              </a:rPr>
              <a:t>Arcus</a:t>
            </a:r>
            <a:r>
              <a:rPr lang="hu-HU" sz="3200" dirty="0" smtClean="0">
                <a:latin typeface="Arial Black" pitchFamily="34" charset="0"/>
              </a:rPr>
              <a:t> Kft.</a:t>
            </a:r>
            <a:r>
              <a:rPr lang="hu-HU" dirty="0" smtClean="0"/>
              <a:t>	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51520" y="1412776"/>
          <a:ext cx="3538736" cy="271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368"/>
                <a:gridCol w="1769368"/>
              </a:tblGrid>
              <a:tr h="263272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Hónap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HL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Július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7,33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Augusztus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11,55</a:t>
                      </a:r>
                      <a:endParaRPr lang="hu-HU" sz="1600" dirty="0"/>
                    </a:p>
                  </a:txBody>
                  <a:tcPr/>
                </a:tc>
              </a:tr>
              <a:tr h="617875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5,79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Október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7,25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November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6,8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December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6,47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995936" y="14847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2195736" y="494116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Az összforgalom 2,25 %-át adja!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 smtClean="0">
                <a:latin typeface="Arial Black" pitchFamily="34" charset="0"/>
              </a:rPr>
              <a:t>Ányos </a:t>
            </a:r>
            <a:r>
              <a:rPr lang="hu-HU" sz="3200" dirty="0" err="1" smtClean="0">
                <a:latin typeface="Arial Black" pitchFamily="34" charset="0"/>
              </a:rPr>
              <a:t>Gastro</a:t>
            </a:r>
            <a:r>
              <a:rPr lang="hu-HU" sz="3200" dirty="0" smtClean="0">
                <a:latin typeface="Arial Black" pitchFamily="34" charset="0"/>
              </a:rPr>
              <a:t> / </a:t>
            </a:r>
            <a:r>
              <a:rPr lang="hu-HU" sz="3200" dirty="0" err="1" smtClean="0">
                <a:latin typeface="Arial Black" pitchFamily="34" charset="0"/>
              </a:rPr>
              <a:t>Salvator</a:t>
            </a:r>
            <a:r>
              <a:rPr lang="hu-HU" sz="3200" dirty="0" smtClean="0">
                <a:latin typeface="Arial Black" pitchFamily="34" charset="0"/>
              </a:rPr>
              <a:t> Étterem</a:t>
            </a:r>
            <a:endParaRPr lang="hu-HU" sz="3200" dirty="0">
              <a:latin typeface="Arial Black" pitchFamily="34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51520" y="1268760"/>
          <a:ext cx="3538736" cy="271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368"/>
                <a:gridCol w="1769368"/>
              </a:tblGrid>
              <a:tr h="263272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Hónap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HL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Július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6,96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Augusztus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2,98</a:t>
                      </a:r>
                      <a:endParaRPr lang="hu-HU" sz="1600" dirty="0"/>
                    </a:p>
                  </a:txBody>
                  <a:tcPr/>
                </a:tc>
              </a:tr>
              <a:tr h="617875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7,64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Október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7,46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November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6,4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December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7,36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467544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6626" name="Picture 2" descr="http://www.salvatoretterem.hu/files/salvator_etterem_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196752"/>
            <a:ext cx="3816424" cy="2862318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4716016" y="5229200"/>
            <a:ext cx="4046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Az összforgalom 1,9 %-át adja!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 err="1" smtClean="0">
                <a:latin typeface="Arial Black" pitchFamily="34" charset="0"/>
              </a:rPr>
              <a:t>Thuri</a:t>
            </a:r>
            <a:r>
              <a:rPr lang="hu-HU" sz="3200" dirty="0" smtClean="0">
                <a:latin typeface="Arial Black" pitchFamily="34" charset="0"/>
              </a:rPr>
              <a:t> Nagy Lajos</a:t>
            </a:r>
            <a:endParaRPr lang="hu-HU" sz="3200" dirty="0">
              <a:latin typeface="Arial Black" pitchFamily="34" charset="0"/>
            </a:endParaRPr>
          </a:p>
        </p:txBody>
      </p:sp>
      <p:graphicFrame>
        <p:nvGraphicFramePr>
          <p:cNvPr id="5" name="Tartalom helye 3"/>
          <p:cNvGraphicFramePr>
            <a:graphicFrameLocks noGrp="1"/>
          </p:cNvGraphicFramePr>
          <p:nvPr>
            <p:ph idx="1"/>
          </p:nvPr>
        </p:nvGraphicFramePr>
        <p:xfrm>
          <a:off x="251520" y="1340768"/>
          <a:ext cx="3538736" cy="271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368"/>
                <a:gridCol w="1769368"/>
              </a:tblGrid>
              <a:tr h="263272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Hónap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HL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Július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4,06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Augusztus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8,86</a:t>
                      </a:r>
                      <a:endParaRPr lang="hu-HU" sz="1600" dirty="0"/>
                    </a:p>
                  </a:txBody>
                  <a:tcPr/>
                </a:tc>
              </a:tr>
              <a:tr h="617875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3,98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Október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4,1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November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8,45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December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4,58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3995936" y="19888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églalap 7"/>
          <p:cNvSpPr/>
          <p:nvPr/>
        </p:nvSpPr>
        <p:spPr>
          <a:xfrm>
            <a:off x="2051720" y="5301208"/>
            <a:ext cx="4046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Az összforgalom 1,7 %-át adja!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 err="1" smtClean="0">
                <a:latin typeface="Arial Black" pitchFamily="34" charset="0"/>
              </a:rPr>
              <a:t>Hot-Ép</a:t>
            </a:r>
            <a:r>
              <a:rPr lang="hu-HU" sz="3200" dirty="0" smtClean="0">
                <a:latin typeface="Arial Black" pitchFamily="34" charset="0"/>
              </a:rPr>
              <a:t> Kft. / Hotel Kapitány</a:t>
            </a:r>
            <a:endParaRPr lang="hu-HU" sz="3200" dirty="0">
              <a:latin typeface="Arial Black" pitchFamily="34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51520" y="1196752"/>
          <a:ext cx="3538736" cy="271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368"/>
                <a:gridCol w="1769368"/>
              </a:tblGrid>
              <a:tr h="263272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Hónap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HL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Július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4,8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Augusztus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5,4</a:t>
                      </a:r>
                      <a:endParaRPr lang="hu-HU" sz="1600" dirty="0"/>
                    </a:p>
                  </a:txBody>
                  <a:tcPr/>
                </a:tc>
              </a:tr>
              <a:tr h="617875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Szeptember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4,8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Október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5,4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November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4,5</a:t>
                      </a:r>
                      <a:endParaRPr lang="hu-HU" sz="1600" dirty="0"/>
                    </a:p>
                  </a:txBody>
                  <a:tcPr/>
                </a:tc>
              </a:tr>
              <a:tr h="353071"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2011. December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7,85</a:t>
                      </a:r>
                      <a:endParaRPr lang="hu-H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23528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8674" name="Picture 2" descr="http://www.wellnesshetvege.hu/wellness/szallodak/91hot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196752"/>
            <a:ext cx="4355976" cy="2899708"/>
          </a:xfrm>
          <a:prstGeom prst="rect">
            <a:avLst/>
          </a:prstGeom>
          <a:noFill/>
        </p:spPr>
      </p:pic>
      <p:sp>
        <p:nvSpPr>
          <p:cNvPr id="7" name="Szövegdoboz 6"/>
          <p:cNvSpPr txBox="1"/>
          <p:nvPr/>
        </p:nvSpPr>
        <p:spPr>
          <a:xfrm>
            <a:off x="5724128" y="515719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Az összforgalom 1,6 %-át adja!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521</Words>
  <Application>Microsoft Office PowerPoint</Application>
  <PresentationFormat>Diavetítés a képernyőre (4:3 oldalarány)</PresentationFormat>
  <Paragraphs>236</Paragraphs>
  <Slides>14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Office-téma</vt:lpstr>
      <vt:lpstr>Ever Drink Kft. </vt:lpstr>
      <vt:lpstr> TOP 10 legnagyobb vevő (hl) </vt:lpstr>
      <vt:lpstr>Összes többi vevő (hl) </vt:lpstr>
      <vt:lpstr>A 10 legnagyobb vevő adja a forgalom 54,53 %-át!</vt:lpstr>
      <vt:lpstr> Beer and Co. Kft. /  Paulaner Sörház </vt:lpstr>
      <vt:lpstr>Pivovar  </vt:lpstr>
      <vt:lpstr>Perint Kft. </vt:lpstr>
      <vt:lpstr>Treszl Kft. / Öreg favágó kocsmája </vt:lpstr>
      <vt:lpstr>Sörmegálló Kft. / Paulaner Platz</vt:lpstr>
      <vt:lpstr>Téra Kft. / HaxN Sörház </vt:lpstr>
      <vt:lpstr>Arcus Kft. </vt:lpstr>
      <vt:lpstr>Ányos Gastro / Salvator Étterem</vt:lpstr>
      <vt:lpstr>Thuri Nagy Lajos</vt:lpstr>
      <vt:lpstr>Hot-Ép Kft. / Hotel Kapitány</vt:lpstr>
    </vt:vector>
  </TitlesOfParts>
  <Company>BSAFTPZ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 Drink Kft. </dc:title>
  <dc:creator>Home</dc:creator>
  <cp:lastModifiedBy>user</cp:lastModifiedBy>
  <cp:revision>31</cp:revision>
  <dcterms:created xsi:type="dcterms:W3CDTF">2012-02-06T13:49:51Z</dcterms:created>
  <dcterms:modified xsi:type="dcterms:W3CDTF">2012-02-06T15:27:24Z</dcterms:modified>
</cp:coreProperties>
</file>