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BEEB18-4375-4A76-8B16-BC101BCC07A2}" type="doc">
      <dgm:prSet loTypeId="urn:microsoft.com/office/officeart/2005/8/layout/vList3" loCatId="picture" qsTypeId="urn:microsoft.com/office/officeart/2005/8/quickstyle/simple1#1" qsCatId="simple" csTypeId="urn:microsoft.com/office/officeart/2005/8/colors/accent1_2#1" csCatId="accent1" phldr="1"/>
      <dgm:spPr/>
    </dgm:pt>
    <dgm:pt modelId="{C9BB89C5-80CF-4D1D-ACFD-06713121F4B9}">
      <dgm:prSet phldrT="[Szöveg]"/>
      <dgm:spPr/>
      <dgm:t>
        <a:bodyPr/>
        <a:lstStyle/>
        <a:p>
          <a:r>
            <a:rPr lang="en-GB" noProof="0" dirty="0" smtClean="0"/>
            <a:t>Our </a:t>
          </a:r>
          <a:r>
            <a:rPr lang="en-GB" noProof="0" dirty="0" err="1" smtClean="0"/>
            <a:t>Paulaner</a:t>
          </a:r>
          <a:r>
            <a:rPr lang="en-GB" noProof="0" dirty="0" smtClean="0"/>
            <a:t> story</a:t>
          </a:r>
          <a:endParaRPr lang="en-GB" noProof="0" dirty="0"/>
        </a:p>
      </dgm:t>
    </dgm:pt>
    <dgm:pt modelId="{42E4162A-07EA-4051-9407-ED8DEB5B63A7}" type="parTrans" cxnId="{401AD02B-EEE4-4BA8-B047-C4EB2A966AC0}">
      <dgm:prSet/>
      <dgm:spPr/>
      <dgm:t>
        <a:bodyPr/>
        <a:lstStyle/>
        <a:p>
          <a:endParaRPr lang="hu-HU"/>
        </a:p>
      </dgm:t>
    </dgm:pt>
    <dgm:pt modelId="{AB311BBD-EAEC-43EF-9F40-68A31CFACA5E}" type="sibTrans" cxnId="{401AD02B-EEE4-4BA8-B047-C4EB2A966AC0}">
      <dgm:prSet/>
      <dgm:spPr/>
      <dgm:t>
        <a:bodyPr/>
        <a:lstStyle/>
        <a:p>
          <a:endParaRPr lang="hu-HU"/>
        </a:p>
      </dgm:t>
    </dgm:pt>
    <dgm:pt modelId="{0E70D915-DF55-4C2E-A2C7-98C17D54FEBF}" type="pres">
      <dgm:prSet presAssocID="{F4BEEB18-4375-4A76-8B16-BC101BCC07A2}" presName="linearFlow" presStyleCnt="0">
        <dgm:presLayoutVars>
          <dgm:dir/>
          <dgm:resizeHandles val="exact"/>
        </dgm:presLayoutVars>
      </dgm:prSet>
      <dgm:spPr/>
    </dgm:pt>
    <dgm:pt modelId="{6FA97188-BF69-4130-8C86-ABE7584666C7}" type="pres">
      <dgm:prSet presAssocID="{C9BB89C5-80CF-4D1D-ACFD-06713121F4B9}" presName="composite" presStyleCnt="0"/>
      <dgm:spPr/>
    </dgm:pt>
    <dgm:pt modelId="{5FA4046F-474F-4E5B-979C-E048103CE911}" type="pres">
      <dgm:prSet presAssocID="{C9BB89C5-80CF-4D1D-ACFD-06713121F4B9}" presName="imgShp" presStyleLbl="fgImgPlace1" presStyleIdx="0" presStyleCnt="1"/>
      <dgm:spPr>
        <a:blipFill>
          <a:blip xmlns:r="http://schemas.openxmlformats.org/officeDocument/2006/relationships" r:embed="rId1" cstate="print">
            <a:extLst>
              <a:ext uri="{28A0092B-C50C-407E-A947-70E740481C1C}"/>
            </a:extLst>
          </a:blip>
          <a:srcRect/>
          <a:stretch>
            <a:fillRect l="-35000" r="-35000"/>
          </a:stretch>
        </a:blipFill>
      </dgm:spPr>
    </dgm:pt>
    <dgm:pt modelId="{E35B478E-E91F-4A04-9F38-2CABD9CEB251}" type="pres">
      <dgm:prSet presAssocID="{C9BB89C5-80CF-4D1D-ACFD-06713121F4B9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3980D2D5-D005-4901-9C02-0AFE0B362C60}" type="presOf" srcId="{F4BEEB18-4375-4A76-8B16-BC101BCC07A2}" destId="{0E70D915-DF55-4C2E-A2C7-98C17D54FEBF}" srcOrd="0" destOrd="0" presId="urn:microsoft.com/office/officeart/2005/8/layout/vList3"/>
    <dgm:cxn modelId="{401AD02B-EEE4-4BA8-B047-C4EB2A966AC0}" srcId="{F4BEEB18-4375-4A76-8B16-BC101BCC07A2}" destId="{C9BB89C5-80CF-4D1D-ACFD-06713121F4B9}" srcOrd="0" destOrd="0" parTransId="{42E4162A-07EA-4051-9407-ED8DEB5B63A7}" sibTransId="{AB311BBD-EAEC-43EF-9F40-68A31CFACA5E}"/>
    <dgm:cxn modelId="{51982464-CF2F-411D-A533-3507BF2621CE}" type="presOf" srcId="{C9BB89C5-80CF-4D1D-ACFD-06713121F4B9}" destId="{E35B478E-E91F-4A04-9F38-2CABD9CEB251}" srcOrd="0" destOrd="0" presId="urn:microsoft.com/office/officeart/2005/8/layout/vList3"/>
    <dgm:cxn modelId="{44D80755-4F2E-4C00-AC9E-B5D2D014769E}" type="presParOf" srcId="{0E70D915-DF55-4C2E-A2C7-98C17D54FEBF}" destId="{6FA97188-BF69-4130-8C86-ABE7584666C7}" srcOrd="0" destOrd="0" presId="urn:microsoft.com/office/officeart/2005/8/layout/vList3"/>
    <dgm:cxn modelId="{612FDB50-FD07-4C44-B4FA-9CE8604E5918}" type="presParOf" srcId="{6FA97188-BF69-4130-8C86-ABE7584666C7}" destId="{5FA4046F-474F-4E5B-979C-E048103CE911}" srcOrd="0" destOrd="0" presId="urn:microsoft.com/office/officeart/2005/8/layout/vList3"/>
    <dgm:cxn modelId="{ACAC6BED-7C23-4662-90CB-2D15D1D21081}" type="presParOf" srcId="{6FA97188-BF69-4130-8C86-ABE7584666C7}" destId="{E35B478E-E91F-4A04-9F38-2CABD9CEB25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BFF073-E40C-41D1-84F1-22AC1A1C303B}" type="doc">
      <dgm:prSet loTypeId="urn:microsoft.com/office/officeart/2005/8/layout/hChevron3" loCatId="process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hu-HU"/>
        </a:p>
      </dgm:t>
    </dgm:pt>
    <dgm:pt modelId="{281D9A00-4416-4ACE-9F89-83CE27168A9C}" type="pres">
      <dgm:prSet presAssocID="{F8BFF073-E40C-41D1-84F1-22AC1A1C303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</dgm:ptLst>
  <dgm:cxnLst>
    <dgm:cxn modelId="{027A448C-947C-4C04-A936-8C4E0F5A896C}" type="presOf" srcId="{F8BFF073-E40C-41D1-84F1-22AC1A1C303B}" destId="{281D9A00-4416-4ACE-9F89-83CE27168A9C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3C23E8-0CF7-4ED4-A3D4-C26FB4D86335}" type="doc">
      <dgm:prSet loTypeId="urn:microsoft.com/office/officeart/2005/8/layout/chevron2" loCatId="process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hu-HU"/>
        </a:p>
      </dgm:t>
    </dgm:pt>
    <dgm:pt modelId="{E25FE0C9-DF09-491C-B575-409FC8E60694}">
      <dgm:prSet phldrT="[Szöveg]"/>
      <dgm:spPr/>
      <dgm:t>
        <a:bodyPr/>
        <a:lstStyle/>
        <a:p>
          <a:r>
            <a:rPr lang="hu-HU" dirty="0" smtClean="0"/>
            <a:t>Pécs</a:t>
          </a:r>
          <a:endParaRPr lang="hu-HU" dirty="0"/>
        </a:p>
      </dgm:t>
    </dgm:pt>
    <dgm:pt modelId="{4F0AA866-A1A5-4F4F-BEE3-32A94027EAC3}" type="parTrans" cxnId="{2478D2C3-976A-4D84-B69D-C41561AB54BD}">
      <dgm:prSet/>
      <dgm:spPr/>
      <dgm:t>
        <a:bodyPr/>
        <a:lstStyle/>
        <a:p>
          <a:endParaRPr lang="hu-HU"/>
        </a:p>
      </dgm:t>
    </dgm:pt>
    <dgm:pt modelId="{0E812CBC-33CA-4A0C-949E-F0BC124EBFBB}" type="sibTrans" cxnId="{2478D2C3-976A-4D84-B69D-C41561AB54BD}">
      <dgm:prSet/>
      <dgm:spPr/>
      <dgm:t>
        <a:bodyPr/>
        <a:lstStyle/>
        <a:p>
          <a:endParaRPr lang="hu-HU"/>
        </a:p>
      </dgm:t>
    </dgm:pt>
    <dgm:pt modelId="{A23D1D87-1404-4E47-B5A5-3FB7125E480E}">
      <dgm:prSet phldrT="[Szöveg]"/>
      <dgm:spPr/>
      <dgm:t>
        <a:bodyPr/>
        <a:lstStyle/>
        <a:p>
          <a:r>
            <a:rPr lang="en-US" noProof="0" dirty="0" smtClean="0"/>
            <a:t>hardball</a:t>
          </a:r>
          <a:endParaRPr lang="en-US" noProof="0" dirty="0"/>
        </a:p>
      </dgm:t>
    </dgm:pt>
    <dgm:pt modelId="{906DCE2F-4FFD-4C75-954C-E9FD065E67C8}" type="parTrans" cxnId="{8B77A373-413B-456F-9335-50D1C30E6787}">
      <dgm:prSet/>
      <dgm:spPr/>
      <dgm:t>
        <a:bodyPr/>
        <a:lstStyle/>
        <a:p>
          <a:endParaRPr lang="hu-HU"/>
        </a:p>
      </dgm:t>
    </dgm:pt>
    <dgm:pt modelId="{D1FA2602-6A69-47F2-93F3-E7842CA072CD}" type="sibTrans" cxnId="{8B77A373-413B-456F-9335-50D1C30E6787}">
      <dgm:prSet/>
      <dgm:spPr/>
      <dgm:t>
        <a:bodyPr/>
        <a:lstStyle/>
        <a:p>
          <a:endParaRPr lang="hu-HU"/>
        </a:p>
      </dgm:t>
    </dgm:pt>
    <dgm:pt modelId="{B996E34F-3A42-4661-BA19-9A04578888B1}">
      <dgm:prSet phldrT="[Szöveg]"/>
      <dgm:spPr/>
      <dgm:t>
        <a:bodyPr/>
        <a:lstStyle/>
        <a:p>
          <a:r>
            <a:rPr lang="en-US" noProof="0" dirty="0" smtClean="0"/>
            <a:t>bad pricing policy </a:t>
          </a:r>
          <a:endParaRPr lang="en-US" noProof="0" dirty="0"/>
        </a:p>
      </dgm:t>
    </dgm:pt>
    <dgm:pt modelId="{5A872764-78FC-44DC-9309-C06D212E3B9C}" type="parTrans" cxnId="{3E263054-AC67-46F1-B431-4E65593AA5D7}">
      <dgm:prSet/>
      <dgm:spPr/>
      <dgm:t>
        <a:bodyPr/>
        <a:lstStyle/>
        <a:p>
          <a:endParaRPr lang="hu-HU"/>
        </a:p>
      </dgm:t>
    </dgm:pt>
    <dgm:pt modelId="{41AEDA43-6ECC-4ADC-A3D2-F9CBBD379919}" type="sibTrans" cxnId="{3E263054-AC67-46F1-B431-4E65593AA5D7}">
      <dgm:prSet/>
      <dgm:spPr/>
      <dgm:t>
        <a:bodyPr/>
        <a:lstStyle/>
        <a:p>
          <a:endParaRPr lang="hu-HU"/>
        </a:p>
      </dgm:t>
    </dgm:pt>
    <dgm:pt modelId="{E98E9DA3-96B8-4566-840B-62D7E1EA6815}">
      <dgm:prSet phldrT="[Szöveg]"/>
      <dgm:spPr/>
      <dgm:t>
        <a:bodyPr/>
        <a:lstStyle/>
        <a:p>
          <a:r>
            <a:rPr lang="hu-HU" dirty="0" smtClean="0"/>
            <a:t>Market</a:t>
          </a:r>
          <a:endParaRPr lang="hu-HU" dirty="0"/>
        </a:p>
      </dgm:t>
    </dgm:pt>
    <dgm:pt modelId="{E37FEB77-4667-4CF4-97F9-C7C6DD4B17AA}" type="parTrans" cxnId="{04BDEC6F-D578-43F0-9EFF-9D5182160590}">
      <dgm:prSet/>
      <dgm:spPr/>
      <dgm:t>
        <a:bodyPr/>
        <a:lstStyle/>
        <a:p>
          <a:endParaRPr lang="hu-HU"/>
        </a:p>
      </dgm:t>
    </dgm:pt>
    <dgm:pt modelId="{00B1B372-AADC-495D-9774-8D786B618236}" type="sibTrans" cxnId="{04BDEC6F-D578-43F0-9EFF-9D5182160590}">
      <dgm:prSet/>
      <dgm:spPr/>
      <dgm:t>
        <a:bodyPr/>
        <a:lstStyle/>
        <a:p>
          <a:endParaRPr lang="hu-HU"/>
        </a:p>
      </dgm:t>
    </dgm:pt>
    <dgm:pt modelId="{B8C1D71E-F0A9-49FA-98BC-3CF5794766DD}">
      <dgm:prSet phldrT="[Szöveg]"/>
      <dgm:spPr/>
      <dgm:t>
        <a:bodyPr/>
        <a:lstStyle/>
        <a:p>
          <a:r>
            <a:rPr lang="en-US" noProof="0" dirty="0" smtClean="0"/>
            <a:t>Partners become uncertain</a:t>
          </a:r>
          <a:endParaRPr lang="en-US" noProof="0" dirty="0"/>
        </a:p>
      </dgm:t>
    </dgm:pt>
    <dgm:pt modelId="{8C4E2A92-310D-44D5-ACE1-3E4A82337207}" type="parTrans" cxnId="{EE6D1F0B-43A5-45B1-97AB-6EE31D95A63E}">
      <dgm:prSet/>
      <dgm:spPr/>
      <dgm:t>
        <a:bodyPr/>
        <a:lstStyle/>
        <a:p>
          <a:endParaRPr lang="hu-HU"/>
        </a:p>
      </dgm:t>
    </dgm:pt>
    <dgm:pt modelId="{1D24EBB9-D614-40E1-8770-016656B930C2}" type="sibTrans" cxnId="{EE6D1F0B-43A5-45B1-97AB-6EE31D95A63E}">
      <dgm:prSet/>
      <dgm:spPr/>
      <dgm:t>
        <a:bodyPr/>
        <a:lstStyle/>
        <a:p>
          <a:endParaRPr lang="hu-HU"/>
        </a:p>
      </dgm:t>
    </dgm:pt>
    <dgm:pt modelId="{62F6E2DC-425A-4F25-905E-B84668C6D58F}">
      <dgm:prSet phldrT="[Szöveg]"/>
      <dgm:spPr/>
      <dgm:t>
        <a:bodyPr/>
        <a:lstStyle/>
        <a:p>
          <a:r>
            <a:rPr lang="en-US" noProof="0" dirty="0" smtClean="0"/>
            <a:t>Lower and lower prices</a:t>
          </a:r>
          <a:endParaRPr lang="en-US" noProof="0" dirty="0"/>
        </a:p>
      </dgm:t>
    </dgm:pt>
    <dgm:pt modelId="{1D0B8D43-FE24-4847-B71B-DC44202D3D26}" type="parTrans" cxnId="{0FE459F3-F5B5-4477-AEBA-B60C65D9CC0C}">
      <dgm:prSet/>
      <dgm:spPr/>
      <dgm:t>
        <a:bodyPr/>
        <a:lstStyle/>
        <a:p>
          <a:endParaRPr lang="hu-HU"/>
        </a:p>
      </dgm:t>
    </dgm:pt>
    <dgm:pt modelId="{82E16E2A-59DD-4C9E-9CBF-77D6A3BAB1E4}" type="sibTrans" cxnId="{0FE459F3-F5B5-4477-AEBA-B60C65D9CC0C}">
      <dgm:prSet/>
      <dgm:spPr/>
      <dgm:t>
        <a:bodyPr/>
        <a:lstStyle/>
        <a:p>
          <a:endParaRPr lang="hu-HU"/>
        </a:p>
      </dgm:t>
    </dgm:pt>
    <dgm:pt modelId="{91982F0A-47FE-43B8-9334-91E210AAD603}">
      <dgm:prSet phldrT="[Szöveg]"/>
      <dgm:spPr/>
      <dgm:t>
        <a:bodyPr/>
        <a:lstStyle/>
        <a:p>
          <a:r>
            <a:rPr lang="en-US" noProof="0" dirty="0" smtClean="0"/>
            <a:t>Results</a:t>
          </a:r>
          <a:endParaRPr lang="en-US" noProof="0" dirty="0"/>
        </a:p>
      </dgm:t>
    </dgm:pt>
    <dgm:pt modelId="{907C3FCA-DA54-4EB9-AA72-756B4A86BFF7}" type="parTrans" cxnId="{6A82EA48-02B5-4ED9-8067-0BA03EA312AB}">
      <dgm:prSet/>
      <dgm:spPr/>
      <dgm:t>
        <a:bodyPr/>
        <a:lstStyle/>
        <a:p>
          <a:endParaRPr lang="hu-HU"/>
        </a:p>
      </dgm:t>
    </dgm:pt>
    <dgm:pt modelId="{CEE1E765-7995-4AC5-9D41-F52892C72242}" type="sibTrans" cxnId="{6A82EA48-02B5-4ED9-8067-0BA03EA312AB}">
      <dgm:prSet/>
      <dgm:spPr/>
      <dgm:t>
        <a:bodyPr/>
        <a:lstStyle/>
        <a:p>
          <a:endParaRPr lang="hu-HU"/>
        </a:p>
      </dgm:t>
    </dgm:pt>
    <dgm:pt modelId="{DF5E886A-1759-4AE0-A919-5BC1EFF69E61}">
      <dgm:prSet phldrT="[Szöveg]"/>
      <dgm:spPr/>
      <dgm:t>
        <a:bodyPr/>
        <a:lstStyle/>
        <a:p>
          <a:r>
            <a:rPr lang="en-US" noProof="0" dirty="0" smtClean="0"/>
            <a:t>Turnover falling</a:t>
          </a:r>
          <a:endParaRPr lang="en-US" noProof="0" dirty="0"/>
        </a:p>
      </dgm:t>
    </dgm:pt>
    <dgm:pt modelId="{9EF36CE5-3F71-4624-8FD2-3937C7674924}" type="parTrans" cxnId="{604B1CF0-282E-409E-8F88-FB1D23D32BFC}">
      <dgm:prSet/>
      <dgm:spPr/>
      <dgm:t>
        <a:bodyPr/>
        <a:lstStyle/>
        <a:p>
          <a:endParaRPr lang="hu-HU"/>
        </a:p>
      </dgm:t>
    </dgm:pt>
    <dgm:pt modelId="{0A50BC23-8033-4D6F-9F4A-53419431426F}" type="sibTrans" cxnId="{604B1CF0-282E-409E-8F88-FB1D23D32BFC}">
      <dgm:prSet/>
      <dgm:spPr/>
      <dgm:t>
        <a:bodyPr/>
        <a:lstStyle/>
        <a:p>
          <a:endParaRPr lang="hu-HU"/>
        </a:p>
      </dgm:t>
    </dgm:pt>
    <dgm:pt modelId="{601BB7A8-B6E7-4780-B2D3-C86F5273E097}">
      <dgm:prSet phldrT="[Szöveg]"/>
      <dgm:spPr/>
      <dgm:t>
        <a:bodyPr/>
        <a:lstStyle/>
        <a:p>
          <a:r>
            <a:rPr lang="en-US" noProof="0" dirty="0" smtClean="0"/>
            <a:t>Bad brand reputation</a:t>
          </a:r>
          <a:endParaRPr lang="en-US" noProof="0" dirty="0"/>
        </a:p>
      </dgm:t>
    </dgm:pt>
    <dgm:pt modelId="{3A2D182A-3680-4689-B632-CA502A4BB568}" type="parTrans" cxnId="{20FDAF06-2A2E-4CC0-85B6-36FF36E922B2}">
      <dgm:prSet/>
      <dgm:spPr/>
      <dgm:t>
        <a:bodyPr/>
        <a:lstStyle/>
        <a:p>
          <a:endParaRPr lang="hu-HU"/>
        </a:p>
      </dgm:t>
    </dgm:pt>
    <dgm:pt modelId="{484311A2-81ED-4822-85E8-5E82F0C4862E}" type="sibTrans" cxnId="{20FDAF06-2A2E-4CC0-85B6-36FF36E922B2}">
      <dgm:prSet/>
      <dgm:spPr/>
      <dgm:t>
        <a:bodyPr/>
        <a:lstStyle/>
        <a:p>
          <a:endParaRPr lang="hu-HU"/>
        </a:p>
      </dgm:t>
    </dgm:pt>
    <dgm:pt modelId="{66AFCDEA-B486-4437-8F6A-D677BE8F1AE9}" type="pres">
      <dgm:prSet presAssocID="{343C23E8-0CF7-4ED4-A3D4-C26FB4D8633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F55BD4CB-66F2-4C90-8E3D-6CDC7B9A3680}" type="pres">
      <dgm:prSet presAssocID="{E25FE0C9-DF09-491C-B575-409FC8E60694}" presName="composite" presStyleCnt="0"/>
      <dgm:spPr/>
    </dgm:pt>
    <dgm:pt modelId="{35A4487B-6D94-4522-9A4E-60E2BD675FC0}" type="pres">
      <dgm:prSet presAssocID="{E25FE0C9-DF09-491C-B575-409FC8E60694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414ED247-DD36-4DCC-8D1D-BAC5DA1011EA}" type="pres">
      <dgm:prSet presAssocID="{E25FE0C9-DF09-491C-B575-409FC8E60694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33026D08-0258-4A54-B2C4-82486ADB04D1}" type="pres">
      <dgm:prSet presAssocID="{0E812CBC-33CA-4A0C-949E-F0BC124EBFBB}" presName="sp" presStyleCnt="0"/>
      <dgm:spPr/>
    </dgm:pt>
    <dgm:pt modelId="{ADFC6079-AB1D-4A42-AB1C-6C5DFB7DF0D6}" type="pres">
      <dgm:prSet presAssocID="{E98E9DA3-96B8-4566-840B-62D7E1EA6815}" presName="composite" presStyleCnt="0"/>
      <dgm:spPr/>
    </dgm:pt>
    <dgm:pt modelId="{3E8E17DC-EF9E-45B4-87C1-6ED8286806FF}" type="pres">
      <dgm:prSet presAssocID="{E98E9DA3-96B8-4566-840B-62D7E1EA6815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747CAB14-D530-46EF-AF82-59D6F8457CE5}" type="pres">
      <dgm:prSet presAssocID="{E98E9DA3-96B8-4566-840B-62D7E1EA6815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82CAFDEC-57A9-47C0-927D-863249D884EA}" type="pres">
      <dgm:prSet presAssocID="{00B1B372-AADC-495D-9774-8D786B618236}" presName="sp" presStyleCnt="0"/>
      <dgm:spPr/>
    </dgm:pt>
    <dgm:pt modelId="{1D40F352-E892-44CB-8215-6681ED93D296}" type="pres">
      <dgm:prSet presAssocID="{91982F0A-47FE-43B8-9334-91E210AAD603}" presName="composite" presStyleCnt="0"/>
      <dgm:spPr/>
    </dgm:pt>
    <dgm:pt modelId="{FBCD8915-0F80-44C3-993C-97BC6D1C5E96}" type="pres">
      <dgm:prSet presAssocID="{91982F0A-47FE-43B8-9334-91E210AAD603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AF779F2-EB9D-4340-9654-CC95544104C3}" type="pres">
      <dgm:prSet presAssocID="{91982F0A-47FE-43B8-9334-91E210AAD603}" presName="descendantText" presStyleLbl="alignAcc1" presStyleIdx="2" presStyleCnt="3" custLinFactNeighborX="-986" custLinFactNeighborY="930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8B77A373-413B-456F-9335-50D1C30E6787}" srcId="{E25FE0C9-DF09-491C-B575-409FC8E60694}" destId="{A23D1D87-1404-4E47-B5A5-3FB7125E480E}" srcOrd="0" destOrd="0" parTransId="{906DCE2F-4FFD-4C75-954C-E9FD065E67C8}" sibTransId="{D1FA2602-6A69-47F2-93F3-E7842CA072CD}"/>
    <dgm:cxn modelId="{604B1CF0-282E-409E-8F88-FB1D23D32BFC}" srcId="{91982F0A-47FE-43B8-9334-91E210AAD603}" destId="{DF5E886A-1759-4AE0-A919-5BC1EFF69E61}" srcOrd="0" destOrd="0" parTransId="{9EF36CE5-3F71-4624-8FD2-3937C7674924}" sibTransId="{0A50BC23-8033-4D6F-9F4A-53419431426F}"/>
    <dgm:cxn modelId="{6A82EA48-02B5-4ED9-8067-0BA03EA312AB}" srcId="{343C23E8-0CF7-4ED4-A3D4-C26FB4D86335}" destId="{91982F0A-47FE-43B8-9334-91E210AAD603}" srcOrd="2" destOrd="0" parTransId="{907C3FCA-DA54-4EB9-AA72-756B4A86BFF7}" sibTransId="{CEE1E765-7995-4AC5-9D41-F52892C72242}"/>
    <dgm:cxn modelId="{8EB353F9-5FAA-40FA-A174-3EDB63AFB16B}" type="presOf" srcId="{A23D1D87-1404-4E47-B5A5-3FB7125E480E}" destId="{414ED247-DD36-4DCC-8D1D-BAC5DA1011EA}" srcOrd="0" destOrd="0" presId="urn:microsoft.com/office/officeart/2005/8/layout/chevron2"/>
    <dgm:cxn modelId="{4B88C62C-256A-4843-8E6C-AEABEE970B5A}" type="presOf" srcId="{E25FE0C9-DF09-491C-B575-409FC8E60694}" destId="{35A4487B-6D94-4522-9A4E-60E2BD675FC0}" srcOrd="0" destOrd="0" presId="urn:microsoft.com/office/officeart/2005/8/layout/chevron2"/>
    <dgm:cxn modelId="{27A89903-4CFB-405B-8BCF-AF14667B5CDA}" type="presOf" srcId="{62F6E2DC-425A-4F25-905E-B84668C6D58F}" destId="{747CAB14-D530-46EF-AF82-59D6F8457CE5}" srcOrd="0" destOrd="1" presId="urn:microsoft.com/office/officeart/2005/8/layout/chevron2"/>
    <dgm:cxn modelId="{20FDAF06-2A2E-4CC0-85B6-36FF36E922B2}" srcId="{91982F0A-47FE-43B8-9334-91E210AAD603}" destId="{601BB7A8-B6E7-4780-B2D3-C86F5273E097}" srcOrd="1" destOrd="0" parTransId="{3A2D182A-3680-4689-B632-CA502A4BB568}" sibTransId="{484311A2-81ED-4822-85E8-5E82F0C4862E}"/>
    <dgm:cxn modelId="{E5BC046A-65A7-4A0F-805B-C758E63D6560}" type="presOf" srcId="{601BB7A8-B6E7-4780-B2D3-C86F5273E097}" destId="{AAF779F2-EB9D-4340-9654-CC95544104C3}" srcOrd="0" destOrd="1" presId="urn:microsoft.com/office/officeart/2005/8/layout/chevron2"/>
    <dgm:cxn modelId="{FD6EF947-4E1C-44FC-A5E5-6F9D53D5F158}" type="presOf" srcId="{DF5E886A-1759-4AE0-A919-5BC1EFF69E61}" destId="{AAF779F2-EB9D-4340-9654-CC95544104C3}" srcOrd="0" destOrd="0" presId="urn:microsoft.com/office/officeart/2005/8/layout/chevron2"/>
    <dgm:cxn modelId="{A4DC6A7D-79A6-4DEE-B060-0D53C64A15F7}" type="presOf" srcId="{B996E34F-3A42-4661-BA19-9A04578888B1}" destId="{414ED247-DD36-4DCC-8D1D-BAC5DA1011EA}" srcOrd="0" destOrd="1" presId="urn:microsoft.com/office/officeart/2005/8/layout/chevron2"/>
    <dgm:cxn modelId="{EE6D1F0B-43A5-45B1-97AB-6EE31D95A63E}" srcId="{E98E9DA3-96B8-4566-840B-62D7E1EA6815}" destId="{B8C1D71E-F0A9-49FA-98BC-3CF5794766DD}" srcOrd="0" destOrd="0" parTransId="{8C4E2A92-310D-44D5-ACE1-3E4A82337207}" sibTransId="{1D24EBB9-D614-40E1-8770-016656B930C2}"/>
    <dgm:cxn modelId="{0FE459F3-F5B5-4477-AEBA-B60C65D9CC0C}" srcId="{E98E9DA3-96B8-4566-840B-62D7E1EA6815}" destId="{62F6E2DC-425A-4F25-905E-B84668C6D58F}" srcOrd="1" destOrd="0" parTransId="{1D0B8D43-FE24-4847-B71B-DC44202D3D26}" sibTransId="{82E16E2A-59DD-4C9E-9CBF-77D6A3BAB1E4}"/>
    <dgm:cxn modelId="{FB5E0D31-E6C7-4490-AF7A-2A17B8BAC865}" type="presOf" srcId="{B8C1D71E-F0A9-49FA-98BC-3CF5794766DD}" destId="{747CAB14-D530-46EF-AF82-59D6F8457CE5}" srcOrd="0" destOrd="0" presId="urn:microsoft.com/office/officeart/2005/8/layout/chevron2"/>
    <dgm:cxn modelId="{3E263054-AC67-46F1-B431-4E65593AA5D7}" srcId="{E25FE0C9-DF09-491C-B575-409FC8E60694}" destId="{B996E34F-3A42-4661-BA19-9A04578888B1}" srcOrd="1" destOrd="0" parTransId="{5A872764-78FC-44DC-9309-C06D212E3B9C}" sibTransId="{41AEDA43-6ECC-4ADC-A3D2-F9CBBD379919}"/>
    <dgm:cxn modelId="{6430E613-F71D-4EB1-AE05-60CF64B74ED5}" type="presOf" srcId="{343C23E8-0CF7-4ED4-A3D4-C26FB4D86335}" destId="{66AFCDEA-B486-4437-8F6A-D677BE8F1AE9}" srcOrd="0" destOrd="0" presId="urn:microsoft.com/office/officeart/2005/8/layout/chevron2"/>
    <dgm:cxn modelId="{2478D2C3-976A-4D84-B69D-C41561AB54BD}" srcId="{343C23E8-0CF7-4ED4-A3D4-C26FB4D86335}" destId="{E25FE0C9-DF09-491C-B575-409FC8E60694}" srcOrd="0" destOrd="0" parTransId="{4F0AA866-A1A5-4F4F-BEE3-32A94027EAC3}" sibTransId="{0E812CBC-33CA-4A0C-949E-F0BC124EBFBB}"/>
    <dgm:cxn modelId="{04BDEC6F-D578-43F0-9EFF-9D5182160590}" srcId="{343C23E8-0CF7-4ED4-A3D4-C26FB4D86335}" destId="{E98E9DA3-96B8-4566-840B-62D7E1EA6815}" srcOrd="1" destOrd="0" parTransId="{E37FEB77-4667-4CF4-97F9-C7C6DD4B17AA}" sibTransId="{00B1B372-AADC-495D-9774-8D786B618236}"/>
    <dgm:cxn modelId="{D640176A-F4C2-4CF4-A597-EA6F059A7B15}" type="presOf" srcId="{E98E9DA3-96B8-4566-840B-62D7E1EA6815}" destId="{3E8E17DC-EF9E-45B4-87C1-6ED8286806FF}" srcOrd="0" destOrd="0" presId="urn:microsoft.com/office/officeart/2005/8/layout/chevron2"/>
    <dgm:cxn modelId="{FBB15A34-94EA-44A7-BBE2-CB2F97D3111F}" type="presOf" srcId="{91982F0A-47FE-43B8-9334-91E210AAD603}" destId="{FBCD8915-0F80-44C3-993C-97BC6D1C5E96}" srcOrd="0" destOrd="0" presId="urn:microsoft.com/office/officeart/2005/8/layout/chevron2"/>
    <dgm:cxn modelId="{91D2A558-215B-48B7-9ADE-DDB409D2301F}" type="presParOf" srcId="{66AFCDEA-B486-4437-8F6A-D677BE8F1AE9}" destId="{F55BD4CB-66F2-4C90-8E3D-6CDC7B9A3680}" srcOrd="0" destOrd="0" presId="urn:microsoft.com/office/officeart/2005/8/layout/chevron2"/>
    <dgm:cxn modelId="{4FD0D087-9A3A-4407-8090-D880F3A26C15}" type="presParOf" srcId="{F55BD4CB-66F2-4C90-8E3D-6CDC7B9A3680}" destId="{35A4487B-6D94-4522-9A4E-60E2BD675FC0}" srcOrd="0" destOrd="0" presId="urn:microsoft.com/office/officeart/2005/8/layout/chevron2"/>
    <dgm:cxn modelId="{74B1F0E5-6D7A-4959-A1D1-99CE13A31EFA}" type="presParOf" srcId="{F55BD4CB-66F2-4C90-8E3D-6CDC7B9A3680}" destId="{414ED247-DD36-4DCC-8D1D-BAC5DA1011EA}" srcOrd="1" destOrd="0" presId="urn:microsoft.com/office/officeart/2005/8/layout/chevron2"/>
    <dgm:cxn modelId="{CC304EB1-A45A-4541-BC6F-20422132695B}" type="presParOf" srcId="{66AFCDEA-B486-4437-8F6A-D677BE8F1AE9}" destId="{33026D08-0258-4A54-B2C4-82486ADB04D1}" srcOrd="1" destOrd="0" presId="urn:microsoft.com/office/officeart/2005/8/layout/chevron2"/>
    <dgm:cxn modelId="{0BFA433B-5FFE-426F-9E3A-53889C34ECE3}" type="presParOf" srcId="{66AFCDEA-B486-4437-8F6A-D677BE8F1AE9}" destId="{ADFC6079-AB1D-4A42-AB1C-6C5DFB7DF0D6}" srcOrd="2" destOrd="0" presId="urn:microsoft.com/office/officeart/2005/8/layout/chevron2"/>
    <dgm:cxn modelId="{BBCC1A18-670D-4388-9493-3659F70A9C92}" type="presParOf" srcId="{ADFC6079-AB1D-4A42-AB1C-6C5DFB7DF0D6}" destId="{3E8E17DC-EF9E-45B4-87C1-6ED8286806FF}" srcOrd="0" destOrd="0" presId="urn:microsoft.com/office/officeart/2005/8/layout/chevron2"/>
    <dgm:cxn modelId="{432993D0-F1E5-43A7-9149-B0DF11FFD917}" type="presParOf" srcId="{ADFC6079-AB1D-4A42-AB1C-6C5DFB7DF0D6}" destId="{747CAB14-D530-46EF-AF82-59D6F8457CE5}" srcOrd="1" destOrd="0" presId="urn:microsoft.com/office/officeart/2005/8/layout/chevron2"/>
    <dgm:cxn modelId="{B9AD8F93-D526-4DAB-A2A6-CA0E977D043C}" type="presParOf" srcId="{66AFCDEA-B486-4437-8F6A-D677BE8F1AE9}" destId="{82CAFDEC-57A9-47C0-927D-863249D884EA}" srcOrd="3" destOrd="0" presId="urn:microsoft.com/office/officeart/2005/8/layout/chevron2"/>
    <dgm:cxn modelId="{EFD1FB79-1A6C-486D-8006-A6E65D2697E6}" type="presParOf" srcId="{66AFCDEA-B486-4437-8F6A-D677BE8F1AE9}" destId="{1D40F352-E892-44CB-8215-6681ED93D296}" srcOrd="4" destOrd="0" presId="urn:microsoft.com/office/officeart/2005/8/layout/chevron2"/>
    <dgm:cxn modelId="{C8C0D0B5-AFB4-4934-8653-BA4352747195}" type="presParOf" srcId="{1D40F352-E892-44CB-8215-6681ED93D296}" destId="{FBCD8915-0F80-44C3-993C-97BC6D1C5E96}" srcOrd="0" destOrd="0" presId="urn:microsoft.com/office/officeart/2005/8/layout/chevron2"/>
    <dgm:cxn modelId="{5A8CBE6C-1F14-4646-912C-1BE52E7601E5}" type="presParOf" srcId="{1D40F352-E892-44CB-8215-6681ED93D296}" destId="{AAF779F2-EB9D-4340-9654-CC95544104C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1DE8EAB-649D-4503-B110-25BE788B15D2}" type="datetimeFigureOut">
              <a:rPr lang="hu-HU"/>
              <a:pPr>
                <a:defRPr/>
              </a:pPr>
              <a:t>2014.02.14.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9DA9B10-FE5A-4010-88AD-14333CBEDC5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Diakép hely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  <p:sp>
        <p:nvSpPr>
          <p:cNvPr id="16387" name="Dia számának hely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8969CE5-0E96-488A-89FC-7A08419BD06E}" type="slidenum">
              <a:rPr lang="hu-H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Diakép hely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  <p:sp>
        <p:nvSpPr>
          <p:cNvPr id="29699" name="Dia számának hely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88830CA-ADE8-4A15-87F5-1012C517DEA0}" type="slidenum">
              <a:rPr lang="hu-H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6AFAA-9B24-4FE2-8AA4-3E11BAE681AD}" type="datetimeFigureOut">
              <a:rPr lang="hu-HU"/>
              <a:pPr>
                <a:defRPr/>
              </a:pPr>
              <a:t>2014.02.14.</a:t>
            </a:fld>
            <a:endParaRPr lang="hu-HU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0D683-F883-4BF1-BDD4-DC10B2FA9BA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9BE5F-9FEE-433A-B19C-69CC57487FAE}" type="datetimeFigureOut">
              <a:rPr lang="hu-HU"/>
              <a:pPr>
                <a:defRPr/>
              </a:pPr>
              <a:t>2014.02.14.</a:t>
            </a:fld>
            <a:endParaRPr lang="hu-H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DE69D-2E6B-4F4D-A3EF-7FDCDDA2CA8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69E6E-D3CA-4521-B334-931C54F5C901}" type="datetimeFigureOut">
              <a:rPr lang="hu-HU"/>
              <a:pPr>
                <a:defRPr/>
              </a:pPr>
              <a:t>2014.02.14.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5FFE0-CDA4-4F31-9838-59A1074643A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19354-8929-47C4-AFC6-DAC0FAA76C3A}" type="datetimeFigureOut">
              <a:rPr lang="hu-HU"/>
              <a:pPr>
                <a:defRPr/>
              </a:pPr>
              <a:t>2014.02.14.</a:t>
            </a:fld>
            <a:endParaRPr lang="hu-H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BF5EA-7FA7-48C3-833E-31F000ACFB9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0AEC0-EA1C-4FC9-809A-392AA952BD31}" type="datetimeFigureOut">
              <a:rPr lang="hu-HU"/>
              <a:pPr>
                <a:defRPr/>
              </a:pPr>
              <a:t>2014.02.14.</a:t>
            </a:fld>
            <a:endParaRPr lang="hu-HU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07563-6A0E-4984-AEF7-AD541BA0EE6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384D3-788D-4B61-91E8-61ACDE362DBE}" type="datetimeFigureOut">
              <a:rPr lang="hu-HU"/>
              <a:pPr>
                <a:defRPr/>
              </a:pPr>
              <a:t>2014.02.14.</a:t>
            </a:fld>
            <a:endParaRPr lang="hu-HU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82B29-0DB7-409E-89E3-0E625D0421F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42BF3-A522-4A7D-B91C-BFCD7847C218}" type="datetimeFigureOut">
              <a:rPr lang="hu-HU"/>
              <a:pPr>
                <a:defRPr/>
              </a:pPr>
              <a:t>2014.02.14.</a:t>
            </a:fld>
            <a:endParaRPr lang="hu-HU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37E8C-80CC-44F0-A41E-6C3B511C1811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1D8F1-9592-4E2C-AA19-0F73EDF58129}" type="datetimeFigureOut">
              <a:rPr lang="hu-HU"/>
              <a:pPr>
                <a:defRPr/>
              </a:pPr>
              <a:t>2014.02.14.</a:t>
            </a:fld>
            <a:endParaRPr lang="hu-H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6599C-1206-4E36-907D-41DF857F558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71DA1-762A-419A-ABC6-D764D18DADFE}" type="datetimeFigureOut">
              <a:rPr lang="hu-HU"/>
              <a:pPr>
                <a:defRPr/>
              </a:pPr>
              <a:t>2014.02.14.</a:t>
            </a:fld>
            <a:endParaRPr lang="hu-H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96AFF2-D510-4706-A8E8-E1159143EA7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DC952-6611-4F69-86B7-BD9B404E92D4}" type="datetimeFigureOut">
              <a:rPr lang="hu-HU"/>
              <a:pPr>
                <a:defRPr/>
              </a:pPr>
              <a:t>2014.02.14.</a:t>
            </a:fld>
            <a:endParaRPr lang="hu-H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8181B-B82E-4B33-AF4F-BB895A74F66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2659A-C70F-489C-96D6-35DACD25ECA0}" type="datetimeFigureOut">
              <a:rPr lang="hu-HU"/>
              <a:pPr>
                <a:defRPr/>
              </a:pPr>
              <a:t>2014.02.14.</a:t>
            </a:fld>
            <a:endParaRPr lang="hu-H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BF3C0-4CEE-42E6-8D7F-37608610A32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12C9D45-461D-4385-AF35-8EF954CD0C7F}" type="datetimeFigureOut">
              <a:rPr lang="hu-HU"/>
              <a:pPr>
                <a:defRPr/>
              </a:pPr>
              <a:t>2014.02.14.</a:t>
            </a:fld>
            <a:endParaRPr lang="hu-H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626A2CD-B12C-4711-8B87-EA9DEA37159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4" r:id="rId2"/>
    <p:sldLayoutId id="2147483673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4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dirty="0" err="1" smtClean="0">
                <a:latin typeface="Algerian" panose="04020705040A02060702" pitchFamily="82" charset="0"/>
              </a:rPr>
              <a:t>Our</a:t>
            </a:r>
            <a:r>
              <a:rPr lang="hu-HU" dirty="0" smtClean="0">
                <a:latin typeface="Algerian" panose="04020705040A02060702" pitchFamily="82" charset="0"/>
              </a:rPr>
              <a:t> </a:t>
            </a:r>
            <a:r>
              <a:rPr lang="hu-HU" dirty="0" err="1" smtClean="0">
                <a:latin typeface="Algerian" panose="04020705040A02060702" pitchFamily="82" charset="0"/>
              </a:rPr>
              <a:t>Paulener</a:t>
            </a:r>
            <a:r>
              <a:rPr lang="hu-HU" dirty="0" smtClean="0">
                <a:latin typeface="Algerian" panose="04020705040A02060702" pitchFamily="82" charset="0"/>
              </a:rPr>
              <a:t> story</a:t>
            </a:r>
            <a:endParaRPr lang="hu-HU" dirty="0">
              <a:latin typeface="Algerian" panose="04020705040A02060702" pitchFamily="82" charset="0"/>
            </a:endParaRPr>
          </a:p>
        </p:txBody>
      </p:sp>
      <p:sp>
        <p:nvSpPr>
          <p:cNvPr id="14338" name="Alcím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eaLnBrk="1" hangingPunct="1"/>
            <a:endParaRPr lang="hu-HU" smtClean="0"/>
          </a:p>
        </p:txBody>
      </p:sp>
      <p:graphicFrame>
        <p:nvGraphicFramePr>
          <p:cNvPr id="6" name="Diagram 5"/>
          <p:cNvGraphicFramePr/>
          <p:nvPr/>
        </p:nvGraphicFramePr>
        <p:xfrm>
          <a:off x="0" y="1457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Cím 1"/>
          <p:cNvSpPr>
            <a:spLocks noGrp="1"/>
          </p:cNvSpPr>
          <p:nvPr>
            <p:ph type="title"/>
          </p:nvPr>
        </p:nvSpPr>
        <p:spPr>
          <a:xfrm>
            <a:off x="609600" y="1176338"/>
            <a:ext cx="2212975" cy="1582737"/>
          </a:xfrm>
        </p:spPr>
        <p:txBody>
          <a:bodyPr/>
          <a:lstStyle/>
          <a:p>
            <a:pPr eaLnBrk="1" hangingPunct="1"/>
            <a:r>
              <a:rPr lang="hu-HU" sz="4000" smtClean="0">
                <a:latin typeface="Algerian" pitchFamily="82" charset="0"/>
              </a:rPr>
              <a:t>Legacy</a:t>
            </a:r>
          </a:p>
        </p:txBody>
      </p:sp>
      <p:sp>
        <p:nvSpPr>
          <p:cNvPr id="15365" name="Szöveg helye 2"/>
          <p:cNvSpPr>
            <a:spLocks noGrp="1"/>
          </p:cNvSpPr>
          <p:nvPr>
            <p:ph type="body" sz="half" idx="2"/>
          </p:nvPr>
        </p:nvSpPr>
        <p:spPr>
          <a:xfrm>
            <a:off x="609600" y="2828925"/>
            <a:ext cx="2209800" cy="2179638"/>
          </a:xfrm>
        </p:spPr>
        <p:txBody>
          <a:bodyPr/>
          <a:lstStyle/>
          <a:p>
            <a:pPr eaLnBrk="1" hangingPunct="1"/>
            <a:r>
              <a:rPr lang="en-GB" sz="1400" smtClean="0">
                <a:latin typeface="Arial" charset="0"/>
                <a:cs typeface="Arial" charset="0"/>
              </a:rPr>
              <a:t>Turnover 2011  / 3344Hl</a:t>
            </a:r>
          </a:p>
          <a:p>
            <a:pPr eaLnBrk="1" hangingPunct="1"/>
            <a:r>
              <a:rPr lang="en-GB" sz="1400" smtClean="0">
                <a:latin typeface="Arial" charset="0"/>
                <a:cs typeface="Arial" charset="0"/>
              </a:rPr>
              <a:t>Drinktec and Ever Drink</a:t>
            </a:r>
          </a:p>
          <a:p>
            <a:pPr eaLnBrk="1" hangingPunct="1"/>
            <a:endParaRPr lang="en-GB" sz="140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GB" sz="1400" smtClean="0">
                <a:latin typeface="Arial" charset="0"/>
                <a:cs typeface="Arial" charset="0"/>
              </a:rPr>
              <a:t>Share of commercial chains </a:t>
            </a:r>
            <a:r>
              <a:rPr lang="hu-HU" sz="1400" smtClean="0">
                <a:latin typeface="Arial" charset="0"/>
                <a:cs typeface="Arial" charset="0"/>
              </a:rPr>
              <a:t>rose from below </a:t>
            </a:r>
            <a:r>
              <a:rPr lang="en-GB" sz="1400" smtClean="0">
                <a:latin typeface="Arial" charset="0"/>
                <a:cs typeface="Arial" charset="0"/>
              </a:rPr>
              <a:t>5%</a:t>
            </a:r>
            <a:r>
              <a:rPr lang="hu-HU" sz="1400" smtClean="0">
                <a:latin typeface="Arial" charset="0"/>
                <a:cs typeface="Arial" charset="0"/>
              </a:rPr>
              <a:t> to</a:t>
            </a:r>
            <a:r>
              <a:rPr lang="en-GB" sz="1400" smtClean="0">
                <a:latin typeface="Arial" charset="0"/>
                <a:cs typeface="Arial" charset="0"/>
              </a:rPr>
              <a:t> 37%</a:t>
            </a:r>
          </a:p>
        </p:txBody>
      </p:sp>
      <p:graphicFrame>
        <p:nvGraphicFramePr>
          <p:cNvPr id="15363" name="Kép helye 4"/>
          <p:cNvGraphicFramePr>
            <a:graphicFrameLocks noGrp="1"/>
          </p:cNvGraphicFramePr>
          <p:nvPr>
            <p:ph type="pic" idx="1"/>
          </p:nvPr>
        </p:nvGraphicFramePr>
        <p:xfrm>
          <a:off x="3435350" y="1149350"/>
          <a:ext cx="4719638" cy="4032250"/>
        </p:xfrm>
        <a:graphic>
          <a:graphicData uri="http://schemas.openxmlformats.org/presentationml/2006/ole">
            <p:oleObj spid="_x0000_s15363" r:id="rId4" imgW="4718713" imgH="4029805" progId="Excel.Chart.8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Cím 1"/>
          <p:cNvSpPr>
            <a:spLocks noGrp="1"/>
          </p:cNvSpPr>
          <p:nvPr>
            <p:ph type="title"/>
          </p:nvPr>
        </p:nvSpPr>
        <p:spPr>
          <a:xfrm>
            <a:off x="685800" y="514350"/>
            <a:ext cx="2743200" cy="1162050"/>
          </a:xfrm>
        </p:spPr>
        <p:txBody>
          <a:bodyPr/>
          <a:lstStyle/>
          <a:p>
            <a:pPr eaLnBrk="1" hangingPunct="1"/>
            <a:r>
              <a:rPr lang="en-GB" smtClean="0">
                <a:latin typeface="Algerian" pitchFamily="82" charset="0"/>
              </a:rPr>
              <a:t>Our </a:t>
            </a:r>
            <a:r>
              <a:rPr lang="en-US" smtClean="0">
                <a:latin typeface="Algerian" pitchFamily="82" charset="0"/>
              </a:rPr>
              <a:t>goal</a:t>
            </a:r>
            <a:r>
              <a:rPr lang="en-GB" smtClean="0">
                <a:latin typeface="Algerian" pitchFamily="82" charset="0"/>
              </a:rPr>
              <a:t>, and plans at the start.</a:t>
            </a:r>
          </a:p>
        </p:txBody>
      </p:sp>
      <p:sp>
        <p:nvSpPr>
          <p:cNvPr id="17410" name="Szöveg helye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Arial Black" pitchFamily="34" charset="0"/>
              </a:rPr>
              <a:t>To do or best: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b="1" smtClean="0">
                <a:latin typeface="Arial" charset="0"/>
                <a:cs typeface="Arial" charset="0"/>
              </a:rPr>
              <a:t>efficient brand and customer management, marketing policy</a:t>
            </a:r>
            <a:endParaRPr lang="en-GB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GB" b="1" smtClean="0">
                <a:latin typeface="Arial" charset="0"/>
                <a:cs typeface="Arial" charset="0"/>
              </a:rPr>
              <a:t>low operating costs, low margin</a:t>
            </a:r>
            <a:endParaRPr lang="en-GB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GB" b="1" smtClean="0">
                <a:latin typeface="Arial" charset="0"/>
                <a:cs typeface="Arial" charset="0"/>
              </a:rPr>
              <a:t>flexibility</a:t>
            </a:r>
            <a:endParaRPr lang="en-GB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GB" b="1" smtClean="0">
                <a:latin typeface="Arial" charset="0"/>
                <a:cs typeface="Arial" charset="0"/>
              </a:rPr>
              <a:t>professional service</a:t>
            </a:r>
            <a:endParaRPr lang="en-GB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GB" b="1" smtClean="0">
                <a:latin typeface="Arial" charset="0"/>
                <a:cs typeface="Arial" charset="0"/>
              </a:rPr>
              <a:t>tailored conditions for clients</a:t>
            </a:r>
          </a:p>
          <a:p>
            <a:pPr eaLnBrk="1" hangingPunct="1"/>
            <a:endParaRPr lang="en-GB" b="1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GB" b="1" smtClean="0">
                <a:latin typeface="Arial" charset="0"/>
                <a:cs typeface="Arial" charset="0"/>
              </a:rPr>
              <a:t>Building the market, and the PAULANER brand!</a:t>
            </a:r>
          </a:p>
          <a:p>
            <a:pPr eaLnBrk="1" hangingPunct="1"/>
            <a:endParaRPr lang="en-GB" b="1" smtClean="0"/>
          </a:p>
          <a:p>
            <a:pPr eaLnBrk="1" hangingPunct="1"/>
            <a:r>
              <a:rPr lang="en-GB" b="1" smtClean="0">
                <a:latin typeface="Arial Black" pitchFamily="34" charset="0"/>
              </a:rPr>
              <a:t>And earn much money ..)</a:t>
            </a:r>
            <a:endParaRPr lang="en-GB" smtClean="0">
              <a:latin typeface="Arial Black" pitchFamily="34" charset="0"/>
            </a:endParaRPr>
          </a:p>
          <a:p>
            <a:pPr eaLnBrk="1" hangingPunct="1"/>
            <a:endParaRPr lang="hu-HU" smtClean="0"/>
          </a:p>
        </p:txBody>
      </p:sp>
      <p:pic>
        <p:nvPicPr>
          <p:cNvPr id="17411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427538" y="2349500"/>
            <a:ext cx="3554412" cy="262731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Cím 1"/>
          <p:cNvSpPr>
            <a:spLocks noGrp="1"/>
          </p:cNvSpPr>
          <p:nvPr>
            <p:ph type="title"/>
          </p:nvPr>
        </p:nvSpPr>
        <p:spPr>
          <a:xfrm>
            <a:off x="827088" y="549275"/>
            <a:ext cx="2743200" cy="1162050"/>
          </a:xfrm>
        </p:spPr>
        <p:txBody>
          <a:bodyPr/>
          <a:lstStyle/>
          <a:p>
            <a:pPr eaLnBrk="1" hangingPunct="1"/>
            <a:r>
              <a:rPr lang="en-US" sz="3200" smtClean="0">
                <a:latin typeface="Algerian" pitchFamily="82" charset="0"/>
              </a:rPr>
              <a:t>Since than…</a:t>
            </a:r>
          </a:p>
        </p:txBody>
      </p:sp>
      <p:sp>
        <p:nvSpPr>
          <p:cNvPr id="18434" name="Szöveg helye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en-GB" sz="1600" smtClean="0">
                <a:latin typeface="Arial" charset="0"/>
                <a:cs typeface="Arial" charset="0"/>
              </a:rPr>
              <a:t>We worked hard…very hard</a:t>
            </a:r>
          </a:p>
          <a:p>
            <a:pPr eaLnBrk="1" hangingPunct="1"/>
            <a:r>
              <a:rPr lang="en-GB" sz="1600" smtClean="0">
                <a:latin typeface="Arial" charset="0"/>
                <a:cs typeface="Arial" charset="0"/>
              </a:rPr>
              <a:t>We pumped back almost  all of our  profit into our business.</a:t>
            </a:r>
          </a:p>
          <a:p>
            <a:pPr eaLnBrk="1" hangingPunct="1"/>
            <a:r>
              <a:rPr lang="en-GB" sz="1600" smtClean="0">
                <a:latin typeface="Arial" charset="0"/>
                <a:cs typeface="Arial" charset="0"/>
              </a:rPr>
              <a:t>Technical </a:t>
            </a:r>
            <a:r>
              <a:rPr lang="hu-HU" sz="1600" smtClean="0">
                <a:latin typeface="Arial" charset="0"/>
                <a:cs typeface="Arial" charset="0"/>
              </a:rPr>
              <a:t>and marketing </a:t>
            </a:r>
            <a:r>
              <a:rPr lang="en-GB" sz="1600" smtClean="0">
                <a:latin typeface="Arial" charset="0"/>
                <a:cs typeface="Arial" charset="0"/>
              </a:rPr>
              <a:t>equipment for new partners </a:t>
            </a:r>
            <a:r>
              <a:rPr lang="hu-HU" sz="1600" smtClean="0">
                <a:latin typeface="Arial" charset="0"/>
                <a:cs typeface="Arial" charset="0"/>
              </a:rPr>
              <a:t>worth of </a:t>
            </a:r>
            <a:r>
              <a:rPr lang="en-GB" sz="1600" smtClean="0">
                <a:latin typeface="Arial" charset="0"/>
                <a:cs typeface="Arial" charset="0"/>
              </a:rPr>
              <a:t>about </a:t>
            </a:r>
            <a:r>
              <a:rPr lang="hu-HU" sz="1600" smtClean="0">
                <a:latin typeface="Arial" charset="0"/>
                <a:cs typeface="Arial" charset="0"/>
              </a:rPr>
              <a:t>95</a:t>
            </a:r>
            <a:r>
              <a:rPr lang="en-GB" sz="1600" smtClean="0">
                <a:latin typeface="Arial" charset="0"/>
                <a:cs typeface="Arial" charset="0"/>
              </a:rPr>
              <a:t>.000EUR</a:t>
            </a:r>
          </a:p>
          <a:p>
            <a:pPr eaLnBrk="1" hangingPunct="1"/>
            <a:r>
              <a:rPr lang="en-GB" sz="1600" smtClean="0">
                <a:latin typeface="Arial" charset="0"/>
                <a:cs typeface="Arial" charset="0"/>
              </a:rPr>
              <a:t>Marketing activities </a:t>
            </a:r>
            <a:r>
              <a:rPr lang="hu-HU" sz="1600" smtClean="0">
                <a:latin typeface="Arial" charset="0"/>
                <a:cs typeface="Arial" charset="0"/>
              </a:rPr>
              <a:t>for </a:t>
            </a:r>
            <a:r>
              <a:rPr lang="en-GB" sz="1600" smtClean="0">
                <a:latin typeface="Arial" charset="0"/>
                <a:cs typeface="Arial" charset="0"/>
              </a:rPr>
              <a:t>about 40.000EUR</a:t>
            </a:r>
          </a:p>
          <a:p>
            <a:pPr eaLnBrk="1" hangingPunct="1"/>
            <a:r>
              <a:rPr lang="en-GB" sz="1600" smtClean="0">
                <a:latin typeface="Arial" charset="0"/>
                <a:cs typeface="Arial" charset="0"/>
              </a:rPr>
              <a:t>Activities in the commercial chains </a:t>
            </a:r>
            <a:r>
              <a:rPr lang="hu-HU" sz="1600" smtClean="0">
                <a:latin typeface="Arial" charset="0"/>
                <a:cs typeface="Arial" charset="0"/>
              </a:rPr>
              <a:t>for </a:t>
            </a:r>
            <a:r>
              <a:rPr lang="en-GB" sz="1600" smtClean="0">
                <a:latin typeface="Arial" charset="0"/>
                <a:cs typeface="Arial" charset="0"/>
              </a:rPr>
              <a:t>about </a:t>
            </a:r>
            <a:r>
              <a:rPr lang="hu-HU" sz="1600" smtClean="0">
                <a:latin typeface="Arial" charset="0"/>
                <a:cs typeface="Arial" charset="0"/>
              </a:rPr>
              <a:t>2</a:t>
            </a:r>
            <a:r>
              <a:rPr lang="en-GB" sz="1600" smtClean="0">
                <a:latin typeface="Arial" charset="0"/>
                <a:cs typeface="Arial" charset="0"/>
              </a:rPr>
              <a:t>5.000EUR</a:t>
            </a:r>
          </a:p>
          <a:p>
            <a:pPr eaLnBrk="1" hangingPunct="1"/>
            <a:endParaRPr lang="en-GB" sz="160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GB" sz="1600" smtClean="0">
                <a:latin typeface="Arial" charset="0"/>
                <a:cs typeface="Arial" charset="0"/>
              </a:rPr>
              <a:t>Thanks for your support!!!!</a:t>
            </a:r>
          </a:p>
          <a:p>
            <a:pPr eaLnBrk="1" hangingPunct="1"/>
            <a:endParaRPr lang="hu-HU" smtClean="0"/>
          </a:p>
          <a:p>
            <a:pPr eaLnBrk="1" hangingPunct="1"/>
            <a:endParaRPr lang="hu-HU" smtClean="0"/>
          </a:p>
        </p:txBody>
      </p:sp>
      <p:pic>
        <p:nvPicPr>
          <p:cNvPr id="1843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708400" y="1916113"/>
            <a:ext cx="4830763" cy="3240087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Cím 1"/>
          <p:cNvSpPr>
            <a:spLocks noGrp="1"/>
          </p:cNvSpPr>
          <p:nvPr>
            <p:ph type="title"/>
          </p:nvPr>
        </p:nvSpPr>
        <p:spPr>
          <a:xfrm>
            <a:off x="685800" y="514350"/>
            <a:ext cx="2743200" cy="116205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Algerian" pitchFamily="82" charset="0"/>
              </a:rPr>
              <a:t>hard work result..</a:t>
            </a:r>
          </a:p>
        </p:txBody>
      </p:sp>
      <p:sp>
        <p:nvSpPr>
          <p:cNvPr id="19461" name="Szöveg helye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en-US" smtClean="0"/>
              <a:t> </a:t>
            </a:r>
            <a:endParaRPr lang="hu-HU" smtClean="0"/>
          </a:p>
          <a:p>
            <a:pPr eaLnBrk="1" hangingPunct="1"/>
            <a:r>
              <a:rPr lang="en-US" sz="1600" smtClean="0">
                <a:latin typeface="Arial" charset="0"/>
                <a:cs typeface="Arial" charset="0"/>
              </a:rPr>
              <a:t>2013 :  complete Hungarian imported premium beer market sales about 20.642 hl</a:t>
            </a:r>
          </a:p>
          <a:p>
            <a:pPr eaLnBrk="1" hangingPunct="1"/>
            <a:r>
              <a:rPr lang="en-US" sz="1600" smtClean="0">
                <a:latin typeface="Arial" charset="0"/>
                <a:cs typeface="Arial" charset="0"/>
              </a:rPr>
              <a:t> </a:t>
            </a:r>
          </a:p>
          <a:p>
            <a:pPr eaLnBrk="1" hangingPunct="1"/>
            <a:r>
              <a:rPr lang="en-US" sz="1600" smtClean="0">
                <a:latin typeface="Arial" charset="0"/>
                <a:cs typeface="Arial" charset="0"/>
              </a:rPr>
              <a:t>2013 Ever Drink market share almost 25% (4725 hl)</a:t>
            </a:r>
          </a:p>
          <a:p>
            <a:pPr eaLnBrk="1" hangingPunct="1"/>
            <a:r>
              <a:rPr lang="en-US" sz="1600" smtClean="0">
                <a:latin typeface="Arial" charset="0"/>
                <a:cs typeface="Arial" charset="0"/>
              </a:rPr>
              <a:t> </a:t>
            </a:r>
          </a:p>
          <a:p>
            <a:pPr eaLnBrk="1" hangingPunct="1"/>
            <a:r>
              <a:rPr lang="en-US" sz="1600" smtClean="0">
                <a:latin typeface="Arial" charset="0"/>
                <a:cs typeface="Arial" charset="0"/>
              </a:rPr>
              <a:t>We could extend our sales by almost 40% from 3344 hl to 4714 hl over the last two years</a:t>
            </a:r>
          </a:p>
          <a:p>
            <a:pPr eaLnBrk="1" hangingPunct="1"/>
            <a:endParaRPr lang="hu-HU" smtClean="0"/>
          </a:p>
        </p:txBody>
      </p:sp>
      <p:graphicFrame>
        <p:nvGraphicFramePr>
          <p:cNvPr id="19459" name="Tartalom helye 4"/>
          <p:cNvGraphicFramePr>
            <a:graphicFrameLocks noGrp="1"/>
          </p:cNvGraphicFramePr>
          <p:nvPr>
            <p:ph sz="half" idx="1"/>
          </p:nvPr>
        </p:nvGraphicFramePr>
        <p:xfrm>
          <a:off x="3524250" y="1625600"/>
          <a:ext cx="5213350" cy="4673600"/>
        </p:xfrm>
        <a:graphic>
          <a:graphicData uri="http://schemas.openxmlformats.org/presentationml/2006/ole">
            <p:oleObj spid="_x0000_s19459" r:id="rId3" imgW="5212532" imgH="4669941" progId="Excel.Chart.8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Cím 1"/>
          <p:cNvSpPr>
            <a:spLocks noGrp="1"/>
          </p:cNvSpPr>
          <p:nvPr>
            <p:ph type="title"/>
          </p:nvPr>
        </p:nvSpPr>
        <p:spPr>
          <a:xfrm>
            <a:off x="684213" y="549275"/>
            <a:ext cx="2743200" cy="1162050"/>
          </a:xfrm>
        </p:spPr>
        <p:txBody>
          <a:bodyPr/>
          <a:lstStyle/>
          <a:p>
            <a:pPr eaLnBrk="1" hangingPunct="1"/>
            <a:r>
              <a:rPr lang="en-US" smtClean="0">
                <a:latin typeface="Algerian" pitchFamily="82" charset="0"/>
              </a:rPr>
              <a:t>Our original plans for 2014</a:t>
            </a:r>
          </a:p>
        </p:txBody>
      </p:sp>
      <p:sp>
        <p:nvSpPr>
          <p:cNvPr id="20482" name="Szöveg helye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latin typeface="Arial" charset="0"/>
                <a:cs typeface="Arial" charset="0"/>
              </a:rPr>
              <a:t>To lean back in the chair and to harvest the fruit of our hard work, what we did in the last 3 years!</a:t>
            </a:r>
          </a:p>
          <a:p>
            <a:pPr eaLnBrk="1" hangingPunct="1"/>
            <a:endParaRPr lang="hu-HU" smtClean="0"/>
          </a:p>
          <a:p>
            <a:pPr eaLnBrk="1" hangingPunct="1"/>
            <a:endParaRPr lang="hu-HU" smtClean="0"/>
          </a:p>
        </p:txBody>
      </p:sp>
      <p:pic>
        <p:nvPicPr>
          <p:cNvPr id="20483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356100" y="1268413"/>
            <a:ext cx="4138613" cy="446405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Cím 1"/>
          <p:cNvSpPr>
            <a:spLocks noGrp="1"/>
          </p:cNvSpPr>
          <p:nvPr>
            <p:ph type="title"/>
          </p:nvPr>
        </p:nvSpPr>
        <p:spPr>
          <a:xfrm>
            <a:off x="685800" y="514350"/>
            <a:ext cx="2743200" cy="1162050"/>
          </a:xfrm>
        </p:spPr>
        <p:txBody>
          <a:bodyPr/>
          <a:lstStyle/>
          <a:p>
            <a:pPr eaLnBrk="1" hangingPunct="1"/>
            <a:r>
              <a:rPr lang="en-US" sz="3600" smtClean="0">
                <a:latin typeface="Algerian" pitchFamily="82" charset="0"/>
              </a:rPr>
              <a:t>But what happened!</a:t>
            </a:r>
          </a:p>
        </p:txBody>
      </p:sp>
      <p:sp>
        <p:nvSpPr>
          <p:cNvPr id="21506" name="Szöveg helye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en-US" sz="2400" smtClean="0">
                <a:latin typeface="Arial" charset="0"/>
                <a:cs typeface="Arial" charset="0"/>
              </a:rPr>
              <a:t>The </a:t>
            </a:r>
            <a:r>
              <a:rPr lang="hu-HU" sz="2400" smtClean="0">
                <a:latin typeface="Arial" charset="0"/>
                <a:cs typeface="Arial" charset="0"/>
              </a:rPr>
              <a:t>Pécs</a:t>
            </a:r>
            <a:r>
              <a:rPr lang="en-US" sz="2400" smtClean="0">
                <a:latin typeface="Arial" charset="0"/>
                <a:cs typeface="Arial" charset="0"/>
              </a:rPr>
              <a:t> brewery, </a:t>
            </a:r>
            <a:r>
              <a:rPr lang="hu-HU" sz="2400" smtClean="0">
                <a:latin typeface="Arial" charset="0"/>
                <a:cs typeface="Arial" charset="0"/>
              </a:rPr>
              <a:t>as an </a:t>
            </a:r>
            <a:r>
              <a:rPr lang="en-US" sz="2400" smtClean="0">
                <a:latin typeface="Arial" charset="0"/>
                <a:cs typeface="Arial" charset="0"/>
              </a:rPr>
              <a:t>in</a:t>
            </a:r>
            <a:r>
              <a:rPr lang="hu-HU" sz="2400" smtClean="0">
                <a:latin typeface="Arial" charset="0"/>
                <a:cs typeface="Arial" charset="0"/>
              </a:rPr>
              <a:t>ternal </a:t>
            </a:r>
            <a:r>
              <a:rPr lang="en-US" sz="2400" smtClean="0">
                <a:latin typeface="Arial" charset="0"/>
                <a:cs typeface="Arial" charset="0"/>
              </a:rPr>
              <a:t>rival, ruined it what we built up till now!</a:t>
            </a:r>
          </a:p>
          <a:p>
            <a:pPr eaLnBrk="1" hangingPunct="1"/>
            <a:endParaRPr lang="en-US" sz="240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smtClean="0">
                <a:latin typeface="Arial" charset="0"/>
                <a:cs typeface="Arial" charset="0"/>
              </a:rPr>
              <a:t>Our clients do not understand the market situation, they became uncertain.</a:t>
            </a:r>
          </a:p>
          <a:p>
            <a:pPr eaLnBrk="1" hangingPunct="1"/>
            <a:endParaRPr lang="hu-HU" smtClean="0"/>
          </a:p>
        </p:txBody>
      </p:sp>
      <p:pic>
        <p:nvPicPr>
          <p:cNvPr id="21507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419475" y="1412875"/>
            <a:ext cx="5430838" cy="406717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Cím 1"/>
          <p:cNvSpPr>
            <a:spLocks noGrp="1"/>
          </p:cNvSpPr>
          <p:nvPr>
            <p:ph type="title"/>
          </p:nvPr>
        </p:nvSpPr>
        <p:spPr>
          <a:xfrm>
            <a:off x="685800" y="514350"/>
            <a:ext cx="2743200" cy="116205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Algerian" pitchFamily="82" charset="0"/>
              </a:rPr>
              <a:t>What is expected in 2014?</a:t>
            </a:r>
            <a:endParaRPr lang="hu-HU" sz="2000" smtClean="0">
              <a:latin typeface="Algerian" pitchFamily="82" charset="0"/>
            </a:endParaRPr>
          </a:p>
        </p:txBody>
      </p:sp>
      <p:sp>
        <p:nvSpPr>
          <p:cNvPr id="22530" name="Szöveg helye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Because of </a:t>
            </a:r>
            <a:r>
              <a:rPr lang="hu-HU" smtClean="0">
                <a:latin typeface="Arial" charset="0"/>
                <a:cs typeface="Arial" charset="0"/>
              </a:rPr>
              <a:t>Pécs</a:t>
            </a:r>
            <a:r>
              <a:rPr lang="en-US" smtClean="0">
                <a:latin typeface="Arial" charset="0"/>
                <a:cs typeface="Arial" charset="0"/>
              </a:rPr>
              <a:t>:</a:t>
            </a:r>
          </a:p>
          <a:p>
            <a:pPr eaLnBrk="1" hangingPunct="1">
              <a:buFontTx/>
              <a:buChar char="-"/>
            </a:pPr>
            <a:r>
              <a:rPr lang="en-GB" smtClean="0">
                <a:latin typeface="Arial" charset="0"/>
                <a:cs typeface="Arial" charset="0"/>
              </a:rPr>
              <a:t>We lost most of our profit margin at the commercial chains.</a:t>
            </a:r>
          </a:p>
          <a:p>
            <a:pPr eaLnBrk="1" hangingPunct="1">
              <a:buFontTx/>
              <a:buChar char="-"/>
            </a:pPr>
            <a:r>
              <a:rPr lang="en-GB" smtClean="0">
                <a:latin typeface="Arial" charset="0"/>
                <a:cs typeface="Arial" charset="0"/>
              </a:rPr>
              <a:t>We can’t support the activities at the commercial chains!</a:t>
            </a:r>
          </a:p>
          <a:p>
            <a:pPr eaLnBrk="1" hangingPunct="1">
              <a:buFontTx/>
              <a:buChar char="-"/>
            </a:pPr>
            <a:r>
              <a:rPr lang="en-GB" smtClean="0">
                <a:latin typeface="Arial" charset="0"/>
                <a:cs typeface="Arial" charset="0"/>
              </a:rPr>
              <a:t>Level of sales </a:t>
            </a:r>
            <a:r>
              <a:rPr lang="hu-HU" smtClean="0">
                <a:latin typeface="Arial" charset="0"/>
                <a:cs typeface="Arial" charset="0"/>
              </a:rPr>
              <a:t>volume: </a:t>
            </a:r>
            <a:r>
              <a:rPr lang="en-GB" smtClean="0">
                <a:latin typeface="Arial" charset="0"/>
                <a:cs typeface="Arial" charset="0"/>
              </a:rPr>
              <a:t>questionable</a:t>
            </a:r>
          </a:p>
          <a:p>
            <a:pPr eaLnBrk="1" hangingPunct="1">
              <a:buFontTx/>
              <a:buChar char="-"/>
            </a:pPr>
            <a:endParaRPr lang="en-GB" smtClean="0">
              <a:latin typeface="Arial" charset="0"/>
              <a:cs typeface="Arial" charset="0"/>
            </a:endParaRPr>
          </a:p>
          <a:p>
            <a:pPr eaLnBrk="1" hangingPunct="1">
              <a:buFontTx/>
              <a:buChar char="-"/>
            </a:pPr>
            <a:r>
              <a:rPr lang="en-GB" smtClean="0">
                <a:latin typeface="Arial" charset="0"/>
                <a:cs typeface="Arial" charset="0"/>
              </a:rPr>
              <a:t>Margin  falling in the Horeca </a:t>
            </a:r>
            <a:r>
              <a:rPr lang="hu-HU" smtClean="0">
                <a:latin typeface="Arial" charset="0"/>
                <a:cs typeface="Arial" charset="0"/>
              </a:rPr>
              <a:t>by </a:t>
            </a:r>
            <a:r>
              <a:rPr lang="en-GB" smtClean="0">
                <a:latin typeface="Arial" charset="0"/>
                <a:cs typeface="Arial" charset="0"/>
              </a:rPr>
              <a:t>min. 10% </a:t>
            </a:r>
            <a:r>
              <a:rPr lang="hu-HU" smtClean="0">
                <a:latin typeface="Arial" charset="0"/>
                <a:cs typeface="Arial" charset="0"/>
              </a:rPr>
              <a:t>due to</a:t>
            </a:r>
            <a:r>
              <a:rPr lang="en-GB" smtClean="0">
                <a:latin typeface="Arial" charset="0"/>
                <a:cs typeface="Arial" charset="0"/>
              </a:rPr>
              <a:t> price competition</a:t>
            </a:r>
          </a:p>
          <a:p>
            <a:pPr eaLnBrk="1" hangingPunct="1">
              <a:buFontTx/>
              <a:buChar char="-"/>
            </a:pPr>
            <a:endParaRPr lang="en-GB" smtClean="0">
              <a:latin typeface="Arial" charset="0"/>
              <a:cs typeface="Arial" charset="0"/>
            </a:endParaRPr>
          </a:p>
          <a:p>
            <a:pPr eaLnBrk="1" hangingPunct="1">
              <a:buFontTx/>
              <a:buChar char="-"/>
            </a:pPr>
            <a:r>
              <a:rPr lang="en-GB" smtClean="0">
                <a:latin typeface="Arial" charset="0"/>
                <a:cs typeface="Arial" charset="0"/>
              </a:rPr>
              <a:t>We won’t  </a:t>
            </a:r>
            <a:r>
              <a:rPr lang="hu-HU" smtClean="0">
                <a:latin typeface="Arial" charset="0"/>
                <a:cs typeface="Arial" charset="0"/>
              </a:rPr>
              <a:t>be </a:t>
            </a:r>
            <a:r>
              <a:rPr lang="en-GB" smtClean="0">
                <a:latin typeface="Arial" charset="0"/>
                <a:cs typeface="Arial" charset="0"/>
              </a:rPr>
              <a:t>able  to deliver direct</a:t>
            </a:r>
            <a:r>
              <a:rPr lang="hu-HU" smtClean="0">
                <a:latin typeface="Arial" charset="0"/>
                <a:cs typeface="Arial" charset="0"/>
              </a:rPr>
              <a:t>ly</a:t>
            </a:r>
            <a:r>
              <a:rPr lang="en-GB" smtClean="0">
                <a:latin typeface="Arial" charset="0"/>
                <a:cs typeface="Arial" charset="0"/>
              </a:rPr>
              <a:t> to METRO, </a:t>
            </a:r>
            <a:r>
              <a:rPr lang="hu-HU" smtClean="0">
                <a:latin typeface="Arial" charset="0"/>
                <a:cs typeface="Arial" charset="0"/>
              </a:rPr>
              <a:t>A</a:t>
            </a:r>
            <a:r>
              <a:rPr lang="en-GB" smtClean="0">
                <a:latin typeface="Arial" charset="0"/>
                <a:cs typeface="Arial" charset="0"/>
              </a:rPr>
              <a:t>UCHAN,TESCO </a:t>
            </a:r>
            <a:r>
              <a:rPr lang="hu-HU" smtClean="0">
                <a:latin typeface="Arial" charset="0"/>
                <a:cs typeface="Arial" charset="0"/>
              </a:rPr>
              <a:t>due to </a:t>
            </a:r>
            <a:r>
              <a:rPr lang="en-GB" smtClean="0">
                <a:latin typeface="Arial" charset="0"/>
                <a:cs typeface="Arial" charset="0"/>
              </a:rPr>
              <a:t>the special market situation</a:t>
            </a:r>
            <a:endParaRPr lang="en-US" smtClean="0">
              <a:latin typeface="Arial" charset="0"/>
              <a:cs typeface="Arial" charset="0"/>
            </a:endParaRPr>
          </a:p>
          <a:p>
            <a:pPr eaLnBrk="1" hangingPunct="1">
              <a:buFontTx/>
              <a:buChar char="-"/>
            </a:pPr>
            <a:endParaRPr lang="en-US" smtClean="0"/>
          </a:p>
        </p:txBody>
      </p:sp>
      <p:graphicFrame>
        <p:nvGraphicFramePr>
          <p:cNvPr id="5" name="Tartalom helye 4"/>
          <p:cNvGraphicFramePr>
            <a:graphicFrameLocks noGrp="1"/>
          </p:cNvGraphicFramePr>
          <p:nvPr>
            <p:ph sz="half" idx="1"/>
          </p:nvPr>
        </p:nvGraphicFramePr>
        <p:xfrm>
          <a:off x="3575050" y="1676400"/>
          <a:ext cx="511175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/>
        </p:nvGraphicFramePr>
        <p:xfrm>
          <a:off x="3851920" y="1412776"/>
          <a:ext cx="4704184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Cím 1"/>
          <p:cNvSpPr>
            <a:spLocks noGrp="1"/>
          </p:cNvSpPr>
          <p:nvPr>
            <p:ph type="title"/>
          </p:nvPr>
        </p:nvSpPr>
        <p:spPr>
          <a:xfrm>
            <a:off x="685800" y="514350"/>
            <a:ext cx="2743200" cy="1162050"/>
          </a:xfrm>
        </p:spPr>
        <p:txBody>
          <a:bodyPr/>
          <a:lstStyle/>
          <a:p>
            <a:pPr eaLnBrk="1" hangingPunct="1"/>
            <a:r>
              <a:rPr lang="en-US" smtClean="0">
                <a:latin typeface="Algerian" pitchFamily="82" charset="0"/>
              </a:rPr>
              <a:t>consequences.</a:t>
            </a:r>
          </a:p>
        </p:txBody>
      </p:sp>
      <p:sp>
        <p:nvSpPr>
          <p:cNvPr id="23554" name="Szöveg helye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sz="2400" smtClean="0">
                <a:latin typeface="Arial" charset="0"/>
                <a:cs typeface="Arial" charset="0"/>
              </a:rPr>
              <a:t>2014.- </a:t>
            </a:r>
            <a:r>
              <a:rPr lang="en-US" sz="2400" b="1" smtClean="0">
                <a:latin typeface="Arial" charset="0"/>
                <a:cs typeface="Arial" charset="0"/>
              </a:rPr>
              <a:t>our yearly plans </a:t>
            </a:r>
            <a:r>
              <a:rPr lang="hu-HU" sz="2400" b="1" smtClean="0">
                <a:latin typeface="Arial" charset="0"/>
                <a:cs typeface="Arial" charset="0"/>
              </a:rPr>
              <a:t>are upset</a:t>
            </a:r>
            <a:r>
              <a:rPr lang="en-US" sz="2400" b="1" smtClean="0">
                <a:latin typeface="Arial" charset="0"/>
                <a:cs typeface="Arial" charset="0"/>
              </a:rPr>
              <a:t> anyway</a:t>
            </a:r>
            <a:r>
              <a:rPr lang="en-US" sz="2400" smtClean="0">
                <a:latin typeface="Arial" charset="0"/>
                <a:cs typeface="Arial" charset="0"/>
              </a:rPr>
              <a:t>.</a:t>
            </a:r>
          </a:p>
          <a:p>
            <a:pPr eaLnBrk="1" hangingPunct="1"/>
            <a:endParaRPr lang="en-US" sz="2400" smtClean="0">
              <a:latin typeface="Arial" charset="0"/>
              <a:cs typeface="Arial" charset="0"/>
            </a:endParaRPr>
          </a:p>
          <a:p>
            <a:pPr eaLnBrk="1" hangingPunct="1">
              <a:buFontTx/>
              <a:buChar char="-"/>
            </a:pPr>
            <a:r>
              <a:rPr lang="en-US" sz="2400" smtClean="0">
                <a:latin typeface="Arial" charset="0"/>
                <a:cs typeface="Arial" charset="0"/>
              </a:rPr>
              <a:t>Turnover</a:t>
            </a:r>
          </a:p>
          <a:p>
            <a:pPr eaLnBrk="1" hangingPunct="1">
              <a:buFontTx/>
              <a:buChar char="-"/>
            </a:pPr>
            <a:r>
              <a:rPr lang="en-US" sz="2400" smtClean="0">
                <a:latin typeface="Arial" charset="0"/>
                <a:cs typeface="Arial" charset="0"/>
              </a:rPr>
              <a:t>Profit margin</a:t>
            </a:r>
          </a:p>
          <a:p>
            <a:pPr eaLnBrk="1" hangingPunct="1">
              <a:buFontTx/>
              <a:buChar char="-"/>
            </a:pPr>
            <a:endParaRPr lang="en-US" sz="2400" smtClean="0">
              <a:latin typeface="Arial" charset="0"/>
              <a:cs typeface="Arial" charset="0"/>
            </a:endParaRPr>
          </a:p>
          <a:p>
            <a:pPr eaLnBrk="1" hangingPunct="1">
              <a:buFontTx/>
              <a:buChar char="-"/>
            </a:pPr>
            <a:endParaRPr lang="en-US" sz="2400" smtClean="0">
              <a:latin typeface="Arial" charset="0"/>
              <a:cs typeface="Arial" charset="0"/>
            </a:endParaRPr>
          </a:p>
          <a:p>
            <a:pPr eaLnBrk="1" hangingPunct="1">
              <a:buFontTx/>
              <a:buChar char="-"/>
            </a:pPr>
            <a:r>
              <a:rPr lang="en-US" sz="2400" smtClean="0">
                <a:latin typeface="Arial" charset="0"/>
                <a:cs typeface="Arial" charset="0"/>
              </a:rPr>
              <a:t>What should we do?</a:t>
            </a:r>
          </a:p>
        </p:txBody>
      </p:sp>
      <p:pic>
        <p:nvPicPr>
          <p:cNvPr id="2355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4663" y="1196975"/>
            <a:ext cx="4438650" cy="489585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Cím 1"/>
          <p:cNvSpPr>
            <a:spLocks noGrp="1"/>
          </p:cNvSpPr>
          <p:nvPr>
            <p:ph type="title"/>
          </p:nvPr>
        </p:nvSpPr>
        <p:spPr>
          <a:xfrm>
            <a:off x="685800" y="514350"/>
            <a:ext cx="2743200" cy="1162050"/>
          </a:xfrm>
        </p:spPr>
        <p:txBody>
          <a:bodyPr/>
          <a:lstStyle/>
          <a:p>
            <a:pPr eaLnBrk="1" hangingPunct="1"/>
            <a:r>
              <a:rPr lang="en-US" sz="4400" smtClean="0">
                <a:latin typeface="Algerian" pitchFamily="82" charset="0"/>
              </a:rPr>
              <a:t>solution</a:t>
            </a:r>
          </a:p>
        </p:txBody>
      </p:sp>
      <p:sp>
        <p:nvSpPr>
          <p:cNvPr id="24578" name="Szöveg helye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285750" indent="-285750" eaLnBrk="1" hangingPunct="1">
              <a:lnSpc>
                <a:spcPct val="90000"/>
              </a:lnSpc>
              <a:buFontTx/>
              <a:buChar char="-"/>
            </a:pPr>
            <a:r>
              <a:rPr lang="en-US" sz="1500" smtClean="0">
                <a:latin typeface="Arial" charset="0"/>
                <a:cs typeface="Arial" charset="0"/>
              </a:rPr>
              <a:t>First of all!!!</a:t>
            </a:r>
          </a:p>
          <a:p>
            <a:pPr marL="285750" indent="-285750" eaLnBrk="1" hangingPunct="1">
              <a:lnSpc>
                <a:spcPct val="90000"/>
              </a:lnSpc>
              <a:buFontTx/>
              <a:buChar char="-"/>
            </a:pPr>
            <a:r>
              <a:rPr lang="en-US" sz="1500" smtClean="0">
                <a:latin typeface="Arial" charset="0"/>
                <a:cs typeface="Arial" charset="0"/>
              </a:rPr>
              <a:t>To drink much more PAULANER</a:t>
            </a:r>
          </a:p>
          <a:p>
            <a:pPr marL="285750" indent="-285750" eaLnBrk="1" hangingPunct="1">
              <a:lnSpc>
                <a:spcPct val="90000"/>
              </a:lnSpc>
              <a:buFontTx/>
              <a:buChar char="-"/>
            </a:pPr>
            <a:r>
              <a:rPr lang="en-US" sz="1500" smtClean="0">
                <a:latin typeface="Arial" charset="0"/>
                <a:cs typeface="Arial" charset="0"/>
              </a:rPr>
              <a:t>Th</a:t>
            </a:r>
            <a:r>
              <a:rPr lang="hu-HU" sz="1500" smtClean="0">
                <a:latin typeface="Arial" charset="0"/>
                <a:cs typeface="Arial" charset="0"/>
              </a:rPr>
              <a:t>e</a:t>
            </a:r>
            <a:r>
              <a:rPr lang="en-US" sz="1500" smtClean="0">
                <a:latin typeface="Arial" charset="0"/>
                <a:cs typeface="Arial" charset="0"/>
              </a:rPr>
              <a:t>n:</a:t>
            </a:r>
          </a:p>
          <a:p>
            <a:pPr marL="285750" indent="-285750" eaLnBrk="1" hangingPunct="1">
              <a:lnSpc>
                <a:spcPct val="90000"/>
              </a:lnSpc>
              <a:buFontTx/>
              <a:buChar char="-"/>
            </a:pPr>
            <a:r>
              <a:rPr lang="en-US" sz="1500" smtClean="0">
                <a:latin typeface="Arial" charset="0"/>
                <a:cs typeface="Arial" charset="0"/>
              </a:rPr>
              <a:t>Building  the market and the PAULANER brand together, without PÉCS</a:t>
            </a:r>
            <a:endParaRPr lang="hu-HU" sz="1500" smtClean="0">
              <a:latin typeface="Arial" charset="0"/>
              <a:cs typeface="Arial" charset="0"/>
            </a:endParaRPr>
          </a:p>
          <a:p>
            <a:pPr marL="285750" indent="-285750" eaLnBrk="1" hangingPunct="1">
              <a:lnSpc>
                <a:spcPct val="90000"/>
              </a:lnSpc>
              <a:buFontTx/>
              <a:buChar char="-"/>
            </a:pPr>
            <a:r>
              <a:rPr lang="en-US" sz="1500" smtClean="0">
                <a:latin typeface="Arial" charset="0"/>
                <a:cs typeface="Arial" charset="0"/>
              </a:rPr>
              <a:t>With product range </a:t>
            </a:r>
            <a:r>
              <a:rPr lang="en-GB" sz="1500" smtClean="0">
                <a:latin typeface="Arial" charset="0"/>
                <a:cs typeface="Arial" charset="0"/>
              </a:rPr>
              <a:t>extension</a:t>
            </a:r>
            <a:r>
              <a:rPr lang="en-US" sz="1500" smtClean="0">
                <a:latin typeface="Arial" charset="0"/>
                <a:cs typeface="Arial" charset="0"/>
              </a:rPr>
              <a:t> reduc</a:t>
            </a:r>
            <a:r>
              <a:rPr lang="hu-HU" sz="1500" smtClean="0">
                <a:latin typeface="Arial" charset="0"/>
                <a:cs typeface="Arial" charset="0"/>
              </a:rPr>
              <a:t>ing</a:t>
            </a:r>
            <a:r>
              <a:rPr lang="en-US" sz="1500" smtClean="0">
                <a:latin typeface="Arial" charset="0"/>
                <a:cs typeface="Arial" charset="0"/>
              </a:rPr>
              <a:t> our operating cost.</a:t>
            </a:r>
          </a:p>
          <a:p>
            <a:pPr marL="285750" indent="-285750" eaLnBrk="1" hangingPunct="1">
              <a:lnSpc>
                <a:spcPct val="90000"/>
              </a:lnSpc>
              <a:buFontTx/>
              <a:buChar char="-"/>
            </a:pPr>
            <a:endParaRPr lang="en-US" sz="1500" smtClean="0">
              <a:latin typeface="Arial" charset="0"/>
              <a:cs typeface="Arial" charset="0"/>
            </a:endParaRPr>
          </a:p>
          <a:p>
            <a:pPr marL="285750" indent="-285750" eaLnBrk="1" hangingPunct="1">
              <a:lnSpc>
                <a:spcPct val="90000"/>
              </a:lnSpc>
              <a:buFontTx/>
              <a:buChar char="-"/>
            </a:pPr>
            <a:r>
              <a:rPr lang="en-US" sz="1500" smtClean="0">
                <a:latin typeface="Arial" charset="0"/>
                <a:cs typeface="Arial" charset="0"/>
              </a:rPr>
              <a:t>To restore the business confidence</a:t>
            </a:r>
          </a:p>
          <a:p>
            <a:pPr marL="285750" indent="-285750" eaLnBrk="1" hangingPunct="1">
              <a:lnSpc>
                <a:spcPct val="90000"/>
              </a:lnSpc>
              <a:buFontTx/>
              <a:buChar char="-"/>
            </a:pPr>
            <a:r>
              <a:rPr lang="en-US" sz="1500" smtClean="0">
                <a:latin typeface="Arial" charset="0"/>
                <a:cs typeface="Arial" charset="0"/>
              </a:rPr>
              <a:t>To try to raise the prices</a:t>
            </a:r>
          </a:p>
          <a:p>
            <a:pPr marL="285750" indent="-285750" eaLnBrk="1" hangingPunct="1">
              <a:lnSpc>
                <a:spcPct val="90000"/>
              </a:lnSpc>
              <a:buFontTx/>
              <a:buChar char="-"/>
            </a:pPr>
            <a:endParaRPr lang="en-US" sz="1500" smtClean="0">
              <a:latin typeface="Arial" charset="0"/>
              <a:cs typeface="Arial" charset="0"/>
            </a:endParaRPr>
          </a:p>
          <a:p>
            <a:pPr marL="285750" indent="-285750" eaLnBrk="1" hangingPunct="1">
              <a:lnSpc>
                <a:spcPct val="90000"/>
              </a:lnSpc>
              <a:buFontTx/>
              <a:buChar char="-"/>
            </a:pPr>
            <a:r>
              <a:rPr lang="en-US" sz="1500" smtClean="0">
                <a:latin typeface="Arial" charset="0"/>
                <a:cs typeface="Arial" charset="0"/>
              </a:rPr>
              <a:t>To support the market  with the </a:t>
            </a:r>
            <a:r>
              <a:rPr lang="hu-HU" sz="1500" smtClean="0">
                <a:latin typeface="Arial" charset="0"/>
                <a:cs typeface="Arial" charset="0"/>
              </a:rPr>
              <a:t>10000</a:t>
            </a:r>
            <a:r>
              <a:rPr lang="en-US" sz="1500" smtClean="0">
                <a:latin typeface="Arial" charset="0"/>
                <a:cs typeface="Arial" charset="0"/>
              </a:rPr>
              <a:t>-</a:t>
            </a:r>
            <a:r>
              <a:rPr lang="hu-HU" sz="1500" smtClean="0">
                <a:latin typeface="Arial" charset="0"/>
                <a:cs typeface="Arial" charset="0"/>
              </a:rPr>
              <a:t>10000</a:t>
            </a:r>
            <a:r>
              <a:rPr lang="en-US" sz="1500" smtClean="0">
                <a:latin typeface="Arial" charset="0"/>
                <a:cs typeface="Arial" charset="0"/>
              </a:rPr>
              <a:t> EUR,  </a:t>
            </a:r>
            <a:r>
              <a:rPr lang="hu-HU" sz="1500" smtClean="0">
                <a:latin typeface="Arial" charset="0"/>
                <a:cs typeface="Arial" charset="0"/>
              </a:rPr>
              <a:t>as we agreed earlier</a:t>
            </a:r>
            <a:r>
              <a:rPr lang="en-US" sz="1500" smtClean="0">
                <a:latin typeface="Arial" charset="0"/>
                <a:cs typeface="Arial" charset="0"/>
              </a:rPr>
              <a:t>. </a:t>
            </a:r>
          </a:p>
          <a:p>
            <a:pPr marL="285750" indent="-285750" eaLnBrk="1" hangingPunct="1">
              <a:lnSpc>
                <a:spcPct val="90000"/>
              </a:lnSpc>
              <a:buFontTx/>
              <a:buChar char="-"/>
            </a:pPr>
            <a:endParaRPr lang="hu-HU" sz="1300" smtClean="0"/>
          </a:p>
          <a:p>
            <a:pPr marL="285750" indent="-285750" eaLnBrk="1" hangingPunct="1">
              <a:lnSpc>
                <a:spcPct val="90000"/>
              </a:lnSpc>
              <a:buFontTx/>
              <a:buChar char="-"/>
            </a:pPr>
            <a:endParaRPr lang="hu-HU" sz="1300" smtClean="0"/>
          </a:p>
          <a:p>
            <a:pPr marL="285750" indent="-285750" eaLnBrk="1" hangingPunct="1">
              <a:lnSpc>
                <a:spcPct val="90000"/>
              </a:lnSpc>
              <a:buFontTx/>
              <a:buChar char="-"/>
            </a:pPr>
            <a:endParaRPr lang="hu-HU" sz="1300" smtClean="0"/>
          </a:p>
        </p:txBody>
      </p:sp>
      <p:pic>
        <p:nvPicPr>
          <p:cNvPr id="24579" name="Tartalom helye 6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492500" y="1773238"/>
            <a:ext cx="5453063" cy="363537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Cím 1"/>
          <p:cNvSpPr>
            <a:spLocks noGrp="1"/>
          </p:cNvSpPr>
          <p:nvPr>
            <p:ph type="title"/>
          </p:nvPr>
        </p:nvSpPr>
        <p:spPr>
          <a:xfrm>
            <a:off x="685800" y="514350"/>
            <a:ext cx="2743200" cy="1162050"/>
          </a:xfrm>
        </p:spPr>
        <p:txBody>
          <a:bodyPr/>
          <a:lstStyle/>
          <a:p>
            <a:pPr eaLnBrk="1" hangingPunct="1"/>
            <a:r>
              <a:rPr lang="en-US" sz="3600" smtClean="0">
                <a:latin typeface="Algerian" pitchFamily="82" charset="0"/>
              </a:rPr>
              <a:t>Exactly…</a:t>
            </a:r>
          </a:p>
        </p:txBody>
      </p:sp>
      <p:sp>
        <p:nvSpPr>
          <p:cNvPr id="25605" name="Szöveg helye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200" smtClean="0">
                <a:latin typeface="Arial" charset="0"/>
                <a:cs typeface="Arial" charset="0"/>
              </a:rPr>
              <a:t>Our turnover in the commercial chains </a:t>
            </a:r>
            <a:r>
              <a:rPr lang="hu-HU" sz="3200" smtClean="0">
                <a:latin typeface="Arial" charset="0"/>
                <a:cs typeface="Arial" charset="0"/>
              </a:rPr>
              <a:t>/ Hl</a:t>
            </a:r>
          </a:p>
          <a:p>
            <a:pPr eaLnBrk="1" hangingPunct="1">
              <a:lnSpc>
                <a:spcPct val="90000"/>
              </a:lnSpc>
            </a:pPr>
            <a:r>
              <a:rPr lang="en-US" sz="3200" smtClean="0">
                <a:latin typeface="Arial" charset="0"/>
                <a:cs typeface="Arial" charset="0"/>
              </a:rPr>
              <a:t>Increased</a:t>
            </a:r>
            <a:r>
              <a:rPr lang="hu-HU" sz="3200" smtClean="0">
                <a:latin typeface="Arial" charset="0"/>
                <a:cs typeface="Arial" charset="0"/>
              </a:rPr>
              <a:t> by</a:t>
            </a:r>
            <a:r>
              <a:rPr lang="en-US" sz="3200" smtClean="0">
                <a:latin typeface="Arial" charset="0"/>
                <a:cs typeface="Arial" charset="0"/>
              </a:rPr>
              <a:t> </a:t>
            </a:r>
            <a:r>
              <a:rPr lang="hu-HU" sz="3200" smtClean="0">
                <a:latin typeface="Arial" charset="0"/>
                <a:cs typeface="Arial" charset="0"/>
              </a:rPr>
              <a:t>100</a:t>
            </a:r>
            <a:r>
              <a:rPr lang="en-US" sz="3200" smtClean="0">
                <a:latin typeface="Arial" charset="0"/>
                <a:cs typeface="Arial" charset="0"/>
              </a:rPr>
              <a:t>%</a:t>
            </a:r>
          </a:p>
          <a:p>
            <a:pPr eaLnBrk="1" hangingPunct="1">
              <a:lnSpc>
                <a:spcPct val="90000"/>
              </a:lnSpc>
            </a:pPr>
            <a:endParaRPr lang="en-US" sz="320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hu-HU" sz="3200" smtClean="0">
                <a:latin typeface="Arial" charset="0"/>
                <a:cs typeface="Arial" charset="0"/>
              </a:rPr>
              <a:t>Only </a:t>
            </a:r>
            <a:r>
              <a:rPr lang="en-US" sz="3200" smtClean="0">
                <a:latin typeface="Arial" charset="0"/>
                <a:cs typeface="Arial" charset="0"/>
              </a:rPr>
              <a:t>in the last year</a:t>
            </a:r>
          </a:p>
        </p:txBody>
      </p:sp>
      <p:graphicFrame>
        <p:nvGraphicFramePr>
          <p:cNvPr id="25603" name="Tartalom helye 4"/>
          <p:cNvGraphicFramePr>
            <a:graphicFrameLocks noGrp="1"/>
          </p:cNvGraphicFramePr>
          <p:nvPr>
            <p:ph sz="half" idx="1"/>
          </p:nvPr>
        </p:nvGraphicFramePr>
        <p:xfrm>
          <a:off x="3524250" y="1625600"/>
          <a:ext cx="5213350" cy="4673600"/>
        </p:xfrm>
        <a:graphic>
          <a:graphicData uri="http://schemas.openxmlformats.org/presentationml/2006/ole">
            <p:oleObj spid="_x0000_s25603" r:id="rId3" imgW="5212532" imgH="4669941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Cím 1"/>
          <p:cNvSpPr>
            <a:spLocks noGrp="1"/>
          </p:cNvSpPr>
          <p:nvPr>
            <p:ph type="title"/>
          </p:nvPr>
        </p:nvSpPr>
        <p:spPr>
          <a:xfrm>
            <a:off x="250825" y="836613"/>
            <a:ext cx="8229600" cy="11430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Algerian" pitchFamily="82" charset="0"/>
              </a:rPr>
              <a:t>Activities and fees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900113" y="2276475"/>
          <a:ext cx="7488237" cy="40322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5965"/>
                <a:gridCol w="1242876"/>
                <a:gridCol w="1144011"/>
                <a:gridCol w="918034"/>
                <a:gridCol w="918034"/>
                <a:gridCol w="1669912"/>
              </a:tblGrid>
              <a:tr h="4294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noProof="0" dirty="0" smtClean="0">
                          <a:effectLst/>
                        </a:rPr>
                        <a:t>activities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Metro  fees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AUCHAN  fees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nr.in Metro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nr.in Auchan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Total marketing spending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29038"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29038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post / flyer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450EUR / Store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0EUR/Store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100" u="none" strike="noStrike">
                          <a:effectLst/>
                        </a:rPr>
                        <a:t>3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100" u="none" strike="noStrike">
                          <a:effectLst/>
                        </a:rPr>
                        <a:t>2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100" u="none" strike="noStrike">
                          <a:effectLst/>
                        </a:rPr>
                        <a:t>1350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29038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secondary placement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167EUR/Store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83EUR/Store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100" u="none" strike="noStrike">
                          <a:effectLst/>
                        </a:rPr>
                        <a:t>13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100" u="none" strike="noStrike">
                          <a:effectLst/>
                        </a:rPr>
                        <a:t>19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100" u="none" strike="noStrike">
                          <a:effectLst/>
                        </a:rPr>
                        <a:t>3748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29038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listing 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2333EUR/EAN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333EUR/EAN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100" u="none" strike="noStrike">
                          <a:effectLst/>
                        </a:rPr>
                        <a:t>3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100" u="none" strike="noStrike">
                          <a:effectLst/>
                        </a:rPr>
                        <a:t>999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29038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Tasting / stores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50EUR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50EUR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100" u="none" strike="noStrike">
                          <a:effectLst/>
                        </a:rPr>
                        <a:t>13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100" u="none" strike="noStrike">
                          <a:effectLst/>
                        </a:rPr>
                        <a:t>19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100" u="none" strike="noStrike">
                          <a:effectLst/>
                        </a:rPr>
                        <a:t>1600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29038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in-out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0 EUR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0 EUR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100" u="none" strike="noStrike">
                          <a:effectLst/>
                        </a:rPr>
                        <a:t>4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100" u="none" strike="noStrike">
                          <a:effectLst/>
                        </a:rPr>
                        <a:t>3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29038"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76753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METRO 13 stores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100" u="none" strike="noStrike">
                          <a:effectLst/>
                        </a:rPr>
                        <a:t>7697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Arial Black"/>
                      </a:endParaRPr>
                    </a:p>
                  </a:txBody>
                  <a:tcPr marL="7620" marR="7620" marT="7620" marB="0" anchor="b"/>
                </a:tc>
              </a:tr>
              <a:tr h="229038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Auchan 19 stores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29038"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29038"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29038">
                <a:tc gridSpan="2"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SPAR refund 10% / 900HL turnover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about 12280EUR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29038">
                <a:tc gridSpan="2"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TESCO refund 10%/200HL turnover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about 3200EUR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76753"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15480EUR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 dirty="0">
                          <a:effectLst/>
                          <a:latin typeface="Arial Black" panose="020B0A04020102020204" pitchFamily="34" charset="0"/>
                        </a:rPr>
                        <a:t>TOTAL 23177EUR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01041"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Cím 2"/>
          <p:cNvSpPr>
            <a:spLocks noGrp="1"/>
          </p:cNvSpPr>
          <p:nvPr>
            <p:ph type="title"/>
          </p:nvPr>
        </p:nvSpPr>
        <p:spPr>
          <a:xfrm>
            <a:off x="468313" y="692150"/>
            <a:ext cx="8229600" cy="1143000"/>
          </a:xfrm>
        </p:spPr>
        <p:txBody>
          <a:bodyPr/>
          <a:lstStyle/>
          <a:p>
            <a:pPr eaLnBrk="1" hangingPunct="1"/>
            <a:r>
              <a:rPr lang="en-US" sz="1800" smtClean="0">
                <a:latin typeface="Algerian" pitchFamily="82" charset="0"/>
              </a:rPr>
              <a:t>For example: expense distribution Spar</a:t>
            </a:r>
          </a:p>
        </p:txBody>
      </p:sp>
      <p:graphicFrame>
        <p:nvGraphicFramePr>
          <p:cNvPr id="5" name="Tartalom helye 4"/>
          <p:cNvGraphicFramePr>
            <a:graphicFrameLocks noGrp="1"/>
          </p:cNvGraphicFramePr>
          <p:nvPr>
            <p:ph idx="1"/>
          </p:nvPr>
        </p:nvGraphicFramePr>
        <p:xfrm>
          <a:off x="539750" y="2205038"/>
          <a:ext cx="8064500" cy="3578225"/>
        </p:xfrm>
        <a:graphic>
          <a:graphicData uri="http://schemas.openxmlformats.org/drawingml/2006/table">
            <a:tbl>
              <a:tblPr/>
              <a:tblGrid>
                <a:gridCol w="1339072"/>
                <a:gridCol w="890029"/>
                <a:gridCol w="2606513"/>
                <a:gridCol w="750167"/>
                <a:gridCol w="1004461"/>
                <a:gridCol w="1474653"/>
              </a:tblGrid>
              <a:tr h="7101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Promotion start</a:t>
                      </a:r>
                      <a:endParaRPr lang="en-US" sz="1400" b="1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</a:t>
                      </a:r>
                      <a:endParaRPr lang="en-US" sz="1400" b="1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</a:t>
                      </a:r>
                      <a:endParaRPr lang="en-US" sz="1400" b="1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 flyer</a:t>
                      </a:r>
                      <a:endParaRPr lang="en-US" sz="1400" b="1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Promotion price</a:t>
                      </a:r>
                      <a:endParaRPr lang="en-US" sz="1400" b="1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second.placm.</a:t>
                      </a:r>
                      <a:endParaRPr lang="en-US" sz="1400" b="1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350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08.m</a:t>
                      </a:r>
                      <a:r>
                        <a:rPr lang="hu-HU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14.m</a:t>
                      </a:r>
                      <a:r>
                        <a:rPr lang="hu-HU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Hacker-Pschorr BV, one</a:t>
                      </a:r>
                      <a:r>
                        <a:rPr lang="hu-HU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way 0,5 lit. 3 kind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350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29.m</a:t>
                      </a:r>
                      <a:r>
                        <a:rPr lang="hu-HU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04.j</a:t>
                      </a:r>
                      <a:r>
                        <a:rPr lang="hu-HU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PAULANER Brazil KIT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350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26.j</a:t>
                      </a:r>
                      <a:r>
                        <a:rPr lang="hu-HU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02.j</a:t>
                      </a:r>
                      <a:r>
                        <a:rPr lang="hu-HU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Paulaner 0,5l can beer WB </a:t>
                      </a:r>
                      <a:r>
                        <a:rPr lang="hu-HU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OM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350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07.aug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13.aug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Paulaner 0,5l can beer WB </a:t>
                      </a:r>
                      <a:r>
                        <a:rPr lang="hu-HU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OM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350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21.aug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27.aug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Hacker-Pschorr BV, one</a:t>
                      </a:r>
                      <a:r>
                        <a:rPr lang="hu-HU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way 0,5 lit. 3 kind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350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18.sept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24.sept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0,5l- Okt fest can beer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4298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13.nov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19.nov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Winter HWD Set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Cím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>
                <a:latin typeface="Algerian" pitchFamily="82" charset="0"/>
              </a:rPr>
              <a:t>Summarizing the most necessary steps:</a:t>
            </a:r>
            <a:endParaRPr lang="hu-HU" sz="2800" smtClean="0">
              <a:latin typeface="Algerian" pitchFamily="82" charset="0"/>
            </a:endParaRPr>
          </a:p>
        </p:txBody>
      </p:sp>
      <p:sp>
        <p:nvSpPr>
          <p:cNvPr id="28674" name="Tartalom helye 7"/>
          <p:cNvSpPr>
            <a:spLocks noGrp="1"/>
          </p:cNvSpPr>
          <p:nvPr>
            <p:ph idx="1"/>
          </p:nvPr>
        </p:nvSpPr>
        <p:spPr>
          <a:xfrm>
            <a:off x="457200" y="2420938"/>
            <a:ext cx="8229600" cy="3903662"/>
          </a:xfrm>
        </p:spPr>
        <p:txBody>
          <a:bodyPr/>
          <a:lstStyle/>
          <a:p>
            <a:pPr eaLnBrk="1" hangingPunct="1"/>
            <a:r>
              <a:rPr lang="hu-HU" sz="2400" noProof="1" smtClean="0">
                <a:latin typeface="Arial" charset="0"/>
                <a:cs typeface="Arial" charset="0"/>
              </a:rPr>
              <a:t>-Market building together, without Pécs</a:t>
            </a:r>
          </a:p>
          <a:p>
            <a:pPr eaLnBrk="1" hangingPunct="1"/>
            <a:r>
              <a:rPr lang="hu-HU" sz="2400" noProof="1" smtClean="0">
                <a:latin typeface="Arial" charset="0"/>
                <a:cs typeface="Arial" charset="0"/>
              </a:rPr>
              <a:t>-Market support / commercial chains /23.177 EUR / share 50-50%</a:t>
            </a:r>
          </a:p>
          <a:p>
            <a:pPr eaLnBrk="1" hangingPunct="1"/>
            <a:r>
              <a:rPr lang="hu-HU" sz="2400" noProof="1" smtClean="0">
                <a:latin typeface="Arial" charset="0"/>
                <a:cs typeface="Arial" charset="0"/>
              </a:rPr>
              <a:t>-To increase our competitiveness with product range extension</a:t>
            </a:r>
          </a:p>
          <a:p>
            <a:pPr eaLnBrk="1" hangingPunct="1"/>
            <a:r>
              <a:rPr lang="hu-HU" sz="2400" noProof="1" smtClean="0">
                <a:latin typeface="Arial" charset="0"/>
                <a:cs typeface="Arial" charset="0"/>
              </a:rPr>
              <a:t>-product range extension with your agreement, and to sell much more PAULANER with better profit!</a:t>
            </a:r>
          </a:p>
          <a:p>
            <a:pPr eaLnBrk="1" hangingPunct="1"/>
            <a:endParaRPr lang="hu-HU" sz="20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dirty="0" smtClean="0">
                <a:latin typeface="Algerian" panose="04020705040A02060702" pitchFamily="82" charset="0"/>
              </a:rPr>
              <a:t>...</a:t>
            </a:r>
            <a:r>
              <a:rPr lang="hu-HU" noProof="1" smtClean="0">
                <a:latin typeface="Algerian" panose="04020705040A02060702" pitchFamily="82" charset="0"/>
              </a:rPr>
              <a:t>and to earn much money..</a:t>
            </a:r>
            <a:endParaRPr lang="hu-HU" noProof="1">
              <a:latin typeface="Algerian" panose="04020705040A02060702" pitchFamily="82" charset="0"/>
            </a:endParaRPr>
          </a:p>
        </p:txBody>
      </p:sp>
      <p:pic>
        <p:nvPicPr>
          <p:cNvPr id="30722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19250" y="2565400"/>
            <a:ext cx="5786438" cy="3240088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472</TotalTime>
  <Words>561</Words>
  <Application>Microsoft Office PowerPoint</Application>
  <PresentationFormat>On-screen Show (4:3)</PresentationFormat>
  <Paragraphs>173</Paragraphs>
  <Slides>15</Slides>
  <Notes>2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6</vt:i4>
      </vt:variant>
      <vt:variant>
        <vt:lpstr>Tervezősablon</vt:lpstr>
      </vt:variant>
      <vt:variant>
        <vt:i4>4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26" baseType="lpstr">
      <vt:lpstr>Arial</vt:lpstr>
      <vt:lpstr>Calibri</vt:lpstr>
      <vt:lpstr>Constantia</vt:lpstr>
      <vt:lpstr>Wingdings 2</vt:lpstr>
      <vt:lpstr>Algerian</vt:lpstr>
      <vt:lpstr>Arial Black</vt:lpstr>
      <vt:lpstr>Áramlás</vt:lpstr>
      <vt:lpstr>Áramlás</vt:lpstr>
      <vt:lpstr>Áramlás</vt:lpstr>
      <vt:lpstr>Áramlás</vt:lpstr>
      <vt:lpstr>Microsoft Excel diagram</vt:lpstr>
      <vt:lpstr>1. dia</vt:lpstr>
      <vt:lpstr>Legacy</vt:lpstr>
      <vt:lpstr>Our goal, and plans at the start.</vt:lpstr>
      <vt:lpstr>Since than…</vt:lpstr>
      <vt:lpstr>hard work result..</vt:lpstr>
      <vt:lpstr>Our original plans for 2014</vt:lpstr>
      <vt:lpstr>But what happened!</vt:lpstr>
      <vt:lpstr>What is expected in 2014?</vt:lpstr>
      <vt:lpstr>consequences.</vt:lpstr>
      <vt:lpstr>solution</vt:lpstr>
      <vt:lpstr>Exactly…</vt:lpstr>
      <vt:lpstr>Activities and fees</vt:lpstr>
      <vt:lpstr>For example: expense distribution Spar</vt:lpstr>
      <vt:lpstr>Summarizing the most necessary steps:</vt:lpstr>
      <vt:lpstr>...and to earn much money..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Paulener story</dc:title>
  <dc:creator>zselyi</dc:creator>
  <cp:lastModifiedBy>User</cp:lastModifiedBy>
  <cp:revision>73</cp:revision>
  <dcterms:created xsi:type="dcterms:W3CDTF">2014-02-10T07:29:27Z</dcterms:created>
  <dcterms:modified xsi:type="dcterms:W3CDTF">2014-02-14T09:04:26Z</dcterms:modified>
</cp:coreProperties>
</file>