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6"/>
  </p:sldMasterIdLst>
  <p:notesMasterIdLst>
    <p:notesMasterId r:id="rId18"/>
  </p:notesMasterIdLst>
  <p:handoutMasterIdLst>
    <p:handoutMasterId r:id="rId19"/>
  </p:handoutMasterIdLst>
  <p:sldIdLst>
    <p:sldId id="257" r:id="rId7"/>
    <p:sldId id="417" r:id="rId8"/>
    <p:sldId id="439" r:id="rId9"/>
    <p:sldId id="418" r:id="rId10"/>
    <p:sldId id="414" r:id="rId11"/>
    <p:sldId id="443" r:id="rId12"/>
    <p:sldId id="429" r:id="rId13"/>
    <p:sldId id="436" r:id="rId14"/>
    <p:sldId id="434" r:id="rId15"/>
    <p:sldId id="432" r:id="rId16"/>
    <p:sldId id="422" r:id="rId17"/>
  </p:sldIdLst>
  <p:sldSz cx="9144000" cy="6858000" type="screen4x3"/>
  <p:notesSz cx="6797675" cy="9982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3CE0AD1F-E427-4810-945D-D61DBE67424F}">
          <p14:sldIdLst>
            <p14:sldId id="257"/>
            <p14:sldId id="417"/>
            <p14:sldId id="439"/>
            <p14:sldId id="418"/>
            <p14:sldId id="414"/>
            <p14:sldId id="443"/>
            <p14:sldId id="429"/>
            <p14:sldId id="436"/>
            <p14:sldId id="434"/>
            <p14:sldId id="432"/>
            <p14:sldId id="422"/>
          </p14:sldIdLst>
        </p14:section>
        <p14:section name="Untitled Section" id="{45785D7B-A6E9-4FD3-AFF2-669FBD5C330C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972"/>
    <a:srgbClr val="9C8D4E"/>
    <a:srgbClr val="EC3154"/>
    <a:srgbClr val="A08C50"/>
    <a:srgbClr val="3F3FC1"/>
    <a:srgbClr val="544228"/>
    <a:srgbClr val="DED40C"/>
    <a:srgbClr val="CCCC00"/>
    <a:srgbClr val="AFB153"/>
    <a:srgbClr val="004B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41" autoAdjust="0"/>
    <p:restoredTop sz="93669" autoAdjust="0"/>
  </p:normalViewPr>
  <p:slideViewPr>
    <p:cSldViewPr>
      <p:cViewPr>
        <p:scale>
          <a:sx n="70" d="100"/>
          <a:sy n="70" d="100"/>
        </p:scale>
        <p:origin x="-2130" y="-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94F02-0B57-4706-ACBA-6981B14C98FC}" type="datetimeFigureOut">
              <a:rPr lang="tr-TR" smtClean="0"/>
              <a:t>15.07.2013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821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821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127FA-DF3D-42E9-B4CC-0CAC0E9F52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9934945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5862" cy="498568"/>
          </a:xfrm>
          <a:prstGeom prst="rect">
            <a:avLst/>
          </a:prstGeom>
        </p:spPr>
        <p:txBody>
          <a:bodyPr vert="horz" lIns="95878" tIns="47939" rIns="95878" bIns="47939" rtlCol="0"/>
          <a:lstStyle>
            <a:lvl1pPr algn="l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294" y="3"/>
            <a:ext cx="2945862" cy="498568"/>
          </a:xfrm>
          <a:prstGeom prst="rect">
            <a:avLst/>
          </a:prstGeom>
        </p:spPr>
        <p:txBody>
          <a:bodyPr vert="horz" lIns="95878" tIns="47939" rIns="95878" bIns="47939" rtlCol="0"/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8AAF13F-A755-4EEF-B397-414A3F60B2B0}" type="datetimeFigureOut">
              <a:rPr lang="en-GB"/>
              <a:pPr>
                <a:defRPr/>
              </a:pPr>
              <a:t>15/07/2013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9300"/>
            <a:ext cx="4987925" cy="3741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78" tIns="47939" rIns="95878" bIns="47939" rtlCol="0" anchor="ctr"/>
          <a:lstStyle/>
          <a:p>
            <a:pPr lvl="0"/>
            <a:endParaRPr lang="en-GB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64" y="4741042"/>
            <a:ext cx="5438748" cy="4491758"/>
          </a:xfrm>
          <a:prstGeom prst="rect">
            <a:avLst/>
          </a:prstGeom>
        </p:spPr>
        <p:txBody>
          <a:bodyPr vert="horz" lIns="95878" tIns="47939" rIns="95878" bIns="4793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82086"/>
            <a:ext cx="2945862" cy="498568"/>
          </a:xfrm>
          <a:prstGeom prst="rect">
            <a:avLst/>
          </a:prstGeom>
        </p:spPr>
        <p:txBody>
          <a:bodyPr vert="horz" lIns="95878" tIns="47939" rIns="95878" bIns="47939" rtlCol="0" anchor="b"/>
          <a:lstStyle>
            <a:lvl1pPr algn="l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294" y="9482086"/>
            <a:ext cx="2945862" cy="498568"/>
          </a:xfrm>
          <a:prstGeom prst="rect">
            <a:avLst/>
          </a:prstGeom>
        </p:spPr>
        <p:txBody>
          <a:bodyPr vert="horz" lIns="95878" tIns="47939" rIns="95878" bIns="47939" rtlCol="0" anchor="b"/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0EC36C7-6D6B-40ED-B962-F502DF12036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628959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7235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5146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4935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5299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/>
          </p:cNvSpPr>
          <p:nvPr/>
        </p:nvSpPr>
        <p:spPr>
          <a:xfrm>
            <a:off x="7643813" y="23813"/>
            <a:ext cx="1455737" cy="476250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eaLnBrk="0" hangingPunct="0">
              <a:defRPr/>
            </a:pPr>
            <a:fld id="{546CF4FC-FF34-443C-98D5-991B2701E578}" type="slidenum">
              <a:rPr lang="ru-RU" smtClean="0">
                <a:latin typeface="Arial" charset="0"/>
                <a:cs typeface="+mn-cs"/>
              </a:rPr>
              <a:pPr eaLnBrk="0" hangingPunct="0">
                <a:defRPr/>
              </a:pPr>
              <a:t>‹#›</a:t>
            </a:fld>
            <a:endParaRPr lang="ru-RU">
              <a:latin typeface="Arial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29438" y="6350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800" smtClean="0">
                <a:latin typeface="Verdana" pitchFamily="34" charset="0"/>
                <a:cs typeface="+mn-cs"/>
              </a:defRPr>
            </a:lvl1pPr>
          </a:lstStyle>
          <a:p>
            <a:fld id="{6B2F8607-536B-48D1-8535-70C989C0AD2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16597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915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 cap="small">
          <a:solidFill>
            <a:srgbClr val="9FA14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rgbClr val="9FA149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rgbClr val="9FA149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rgbClr val="9FA149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rgbClr val="9FA149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005" y="908328"/>
            <a:ext cx="2030300" cy="3325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50" name="Group 5"/>
          <p:cNvGrpSpPr>
            <a:grpSpLocks/>
          </p:cNvGrpSpPr>
          <p:nvPr/>
        </p:nvGrpSpPr>
        <p:grpSpPr bwMode="auto">
          <a:xfrm>
            <a:off x="386818" y="1986501"/>
            <a:ext cx="8164513" cy="1159308"/>
            <a:chOff x="1066800" y="1806575"/>
            <a:chExt cx="8288190" cy="1158875"/>
          </a:xfrm>
        </p:grpSpPr>
        <p:sp>
          <p:nvSpPr>
            <p:cNvPr id="2" name="TextBox 1"/>
            <p:cNvSpPr txBox="1"/>
            <p:nvPr/>
          </p:nvSpPr>
          <p:spPr>
            <a:xfrm>
              <a:off x="4496173" y="1806575"/>
              <a:ext cx="4858817" cy="63070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3500" b="1" cap="small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BEVERAGE GROUP</a:t>
              </a:r>
              <a:endParaRPr lang="en-GB" sz="3500" b="1" cap="small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053" name="Picture 4" descr="Clipboard-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1816100"/>
              <a:ext cx="3352800" cy="114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ANADOLU GROUP</a:t>
            </a:r>
            <a:endParaRPr lang="tr-TR" sz="2400" dirty="0">
              <a:solidFill>
                <a:srgbClr val="9C8D4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14348"/>
            <a:ext cx="8784976" cy="222662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Anadolu </a:t>
            </a:r>
            <a:r>
              <a:rPr lang="en-US" sz="1800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Efes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is a subsidiary of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Anadolu Group. Anadolu Group founded in 1950’s is one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of Turkey’s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biggest conglomerates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with 87 companies in 19 countries from the Atlantic to the Pacific, including Turkey. </a:t>
            </a:r>
          </a:p>
          <a:p>
            <a:pPr marL="0" indent="0">
              <a:buNone/>
            </a:pPr>
            <a:endParaRPr lang="en-US" sz="16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Anadolu Group operates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in</a:t>
            </a:r>
            <a:r>
              <a:rPr lang="en-US" sz="1200" dirty="0">
                <a:solidFill>
                  <a:srgbClr val="0A2972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beverages, automotive, finance, retail, informatics, electronics, energy, food, real-estate and health care sectors.</a:t>
            </a:r>
          </a:p>
          <a:p>
            <a:pPr marL="0" indent="0">
              <a:buNone/>
            </a:pPr>
            <a:endParaRPr lang="en-US" sz="16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6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tr-TR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19029"/>
            <a:ext cx="4735629" cy="4069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00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ANADOLU </a:t>
            </a:r>
            <a:r>
              <a:rPr lang="en-US" sz="2400" dirty="0" smtClean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EFES</a:t>
            </a:r>
            <a:endParaRPr lang="tr-T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857" y="1052736"/>
            <a:ext cx="5256584" cy="5040560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Anadolu Efes,</a:t>
            </a:r>
            <a:r>
              <a:rPr lang="en-US" sz="1600" b="1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a beer producer and a non-alcoholic beverage producer-bottler, with operations in a wide geography that covers Turkey, Russia, CIS countries, Europe, Central Asia and Middle East is continuing its journey to become a global company. </a:t>
            </a:r>
          </a:p>
          <a:p>
            <a:pPr marL="0" indent="0">
              <a:buNone/>
            </a:pPr>
            <a:endParaRPr lang="en-US" sz="16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lvl="0" indent="0">
              <a:buNone/>
            </a:pPr>
            <a:endParaRPr lang="en-US" sz="1600" dirty="0">
              <a:solidFill>
                <a:srgbClr val="0A297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6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tr-TR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endParaRPr lang="tr-T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61" y="4255503"/>
            <a:ext cx="5184576" cy="172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04861" y="2595961"/>
            <a:ext cx="51698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Today,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Anadolu Efes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has a brand portfolio of </a:t>
            </a:r>
            <a:r>
              <a:rPr 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46 brands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,</a:t>
            </a:r>
          </a:p>
          <a:p>
            <a:r>
              <a:rPr 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18 </a:t>
            </a:r>
            <a:r>
              <a:rPr lang="en-US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beer processing facilities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consisting of 5 in Turkey, 8 in Russia, 2 in Kazakhstan and one in Moldova, Ukraine and Georgia, along with 7 malt and 1 hop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factories.</a:t>
            </a:r>
          </a:p>
          <a:p>
            <a:endParaRPr lang="en-US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73149" y="4130515"/>
            <a:ext cx="339893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In </a:t>
            </a:r>
            <a:r>
              <a:rPr lang="en-US" b="1" dirty="0">
                <a:solidFill>
                  <a:srgbClr val="EC3154"/>
                </a:solidFill>
                <a:latin typeface="Calibri" pitchFamily="34" charset="0"/>
                <a:cs typeface="Calibri" pitchFamily="34" charset="0"/>
              </a:rPr>
              <a:t>2012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, Seeking to become major international player by building upon its solid competitive position in operational markets, Anadolu Efes further strengthened its regional presence through a strategic partnership with </a:t>
            </a:r>
            <a:r>
              <a:rPr lang="en-US" sz="1600" b="1" dirty="0">
                <a:solidFill>
                  <a:srgbClr val="A08C50"/>
                </a:solidFill>
                <a:latin typeface="Calibri" pitchFamily="34" charset="0"/>
                <a:cs typeface="Calibri" pitchFamily="34" charset="0"/>
              </a:rPr>
              <a:t>SABMiller.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220" y="1486110"/>
            <a:ext cx="3118700" cy="2213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858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671" y="260648"/>
            <a:ext cx="8229600" cy="1143000"/>
          </a:xfrm>
        </p:spPr>
        <p:txBody>
          <a:bodyPr/>
          <a:lstStyle/>
          <a:p>
            <a:r>
              <a:rPr lang="en-US" sz="2400" dirty="0" smtClean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MISSION AND VISION</a:t>
            </a:r>
            <a:endParaRPr lang="tr-TR" sz="2400" dirty="0">
              <a:solidFill>
                <a:srgbClr val="9C8D4E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733062"/>
            <a:ext cx="322897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4" y="4704487"/>
            <a:ext cx="13335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4" y="4738939"/>
            <a:ext cx="13144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4" y="4704487"/>
            <a:ext cx="1094215" cy="2194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90" y="4692977"/>
            <a:ext cx="1317609" cy="218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839" y="4692977"/>
            <a:ext cx="1094215" cy="2194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V="1">
            <a:off x="-1" y="4692977"/>
            <a:ext cx="9144000" cy="1151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12864" y="3573016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>
              <a:buNone/>
            </a:pPr>
            <a:r>
              <a:rPr lang="en-US" b="1" dirty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Vision: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To become the most admired beer company in the countries where we operate.</a:t>
            </a:r>
          </a:p>
          <a:p>
            <a:pPr marL="0" lvl="0" indent="0" algn="ctr">
              <a:buNone/>
            </a:pPr>
            <a:r>
              <a:rPr lang="en-US" b="1" dirty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Mission:</a:t>
            </a:r>
            <a:r>
              <a:rPr lang="en-US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1600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W</a:t>
            </a:r>
            <a:r>
              <a:rPr lang="en-US" sz="1600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e help people enjoy life better through the responsible enjoyment of our products</a:t>
            </a: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000" y="1340768"/>
            <a:ext cx="5904656" cy="1945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00152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ANADOLU EFES</a:t>
            </a:r>
            <a:endParaRPr lang="tr-TR" sz="2400" dirty="0">
              <a:solidFill>
                <a:srgbClr val="9C8D4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21582" y="6413647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1969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582" y="4325452"/>
            <a:ext cx="3602287" cy="209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7498939" y="642449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2012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177076" y="4967651"/>
            <a:ext cx="13417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Berlin Sans FB Demi" pitchFamily="34" charset="0"/>
                <a:cs typeface="Calibri" pitchFamily="34" charset="0"/>
              </a:rPr>
              <a:t>0.3 Million hectoliters</a:t>
            </a:r>
            <a:endParaRPr lang="tr-TR" sz="1600" b="1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73" y="1052736"/>
            <a:ext cx="2515741" cy="138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34" y="2276872"/>
            <a:ext cx="1056418" cy="23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584" y="2410062"/>
            <a:ext cx="3124511" cy="138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322726" y="2410062"/>
            <a:ext cx="2843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Anadolu Efes has annual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production capacities of 43.7 million hectoliters of  beer and 293,656 tons of malt. 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621567" y="1131676"/>
            <a:ext cx="6522433" cy="771026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Anadolu Efes started its production and sales operations in Turkey with two beer factories that had a total capacity of 300.000 hectoliters and became the market leader in the 80’s. </a:t>
            </a:r>
          </a:p>
          <a:p>
            <a:pPr marL="0" indent="0">
              <a:buNone/>
            </a:pPr>
            <a:endParaRPr lang="en-US" sz="16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64288" y="3827036"/>
            <a:ext cx="1607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Berlin Sans FB Demi" pitchFamily="34" charset="0"/>
                <a:cs typeface="Calibri" pitchFamily="34" charset="0"/>
              </a:rPr>
              <a:t>43.7 Million hectoliters</a:t>
            </a:r>
            <a:endParaRPr lang="tr-TR" sz="1600" b="1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593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08" y="-22382"/>
            <a:ext cx="912538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5536" y="4365104"/>
            <a:ext cx="6783178" cy="12618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A2972"/>
                </a:solidFill>
                <a:latin typeface="Bernard MT Condensed" pitchFamily="18" charset="0"/>
                <a:cs typeface="Aharoni" pitchFamily="2" charset="-79"/>
              </a:rPr>
              <a:t>Anadolu Efes became today </a:t>
            </a: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nard MT Condensed" pitchFamily="18" charset="0"/>
                <a:cs typeface="Aharoni" pitchFamily="2" charset="-79"/>
              </a:rPr>
              <a:t>5</a:t>
            </a:r>
            <a:r>
              <a:rPr lang="en-US" sz="40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nard MT Condensed" pitchFamily="18" charset="0"/>
                <a:cs typeface="Aharoni" pitchFamily="2" charset="-79"/>
              </a:rPr>
              <a:t>th</a:t>
            </a: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nard MT Condensed" pitchFamily="18" charset="0"/>
                <a:cs typeface="Aharoni" pitchFamily="2" charset="-79"/>
              </a:rPr>
              <a:t> </a:t>
            </a:r>
            <a:r>
              <a:rPr lang="en-US" sz="2400" dirty="0" smtClean="0">
                <a:solidFill>
                  <a:srgbClr val="0A2972"/>
                </a:solidFill>
                <a:latin typeface="Bernard MT Condensed" pitchFamily="18" charset="0"/>
                <a:cs typeface="Aharoni" pitchFamily="2" charset="-79"/>
              </a:rPr>
              <a:t>largest brewer in Europe and</a:t>
            </a:r>
            <a:r>
              <a:rPr lang="en-US" sz="2400" dirty="0" smtClean="0">
                <a:solidFill>
                  <a:srgbClr val="C00000"/>
                </a:solidFill>
                <a:latin typeface="Bernard MT Condensed" pitchFamily="18" charset="0"/>
                <a:cs typeface="Aharoni" pitchFamily="2" charset="-79"/>
              </a:rPr>
              <a:t> 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nard MT Condensed" pitchFamily="18" charset="0"/>
                <a:cs typeface="Aharoni" pitchFamily="2" charset="-79"/>
              </a:rPr>
              <a:t>11</a:t>
            </a:r>
            <a:r>
              <a:rPr lang="en-US" sz="36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nard MT Condensed" pitchFamily="18" charset="0"/>
                <a:cs typeface="Aharoni" pitchFamily="2" charset="-79"/>
              </a:rPr>
              <a:t>th</a:t>
            </a:r>
            <a:r>
              <a:rPr lang="en-US" sz="2400" dirty="0" smtClean="0">
                <a:solidFill>
                  <a:srgbClr val="C00000"/>
                </a:solidFill>
                <a:latin typeface="Bernard MT Condensed" pitchFamily="18" charset="0"/>
                <a:cs typeface="Aharoni" pitchFamily="2" charset="-79"/>
              </a:rPr>
              <a:t> </a:t>
            </a:r>
            <a:r>
              <a:rPr lang="en-US" sz="2400" dirty="0" smtClean="0">
                <a:solidFill>
                  <a:srgbClr val="0A2972"/>
                </a:solidFill>
                <a:latin typeface="Bernard MT Condensed" pitchFamily="18" charset="0"/>
                <a:cs typeface="Aharoni" pitchFamily="2" charset="-79"/>
              </a:rPr>
              <a:t>largest brewer in the World</a:t>
            </a:r>
            <a:endParaRPr lang="en-US" sz="2400" dirty="0">
              <a:solidFill>
                <a:srgbClr val="0A2972"/>
              </a:solidFill>
              <a:latin typeface="Bernard MT Condensed" pitchFamily="18" charset="0"/>
              <a:cs typeface="Aharoni" pitchFamily="2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6014407"/>
            <a:ext cx="6847130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A2972"/>
                </a:solidFill>
                <a:latin typeface="Bernard MT Condensed" pitchFamily="18" charset="0"/>
                <a:cs typeface="Aharoni" pitchFamily="2" charset="-79"/>
              </a:rPr>
              <a:t>Anadolu </a:t>
            </a:r>
            <a:r>
              <a:rPr lang="en-US" sz="2400" dirty="0" err="1" smtClean="0">
                <a:solidFill>
                  <a:srgbClr val="0A2972"/>
                </a:solidFill>
                <a:latin typeface="Bernard MT Condensed" pitchFamily="18" charset="0"/>
                <a:cs typeface="Aharoni" pitchFamily="2" charset="-79"/>
              </a:rPr>
              <a:t>Efes</a:t>
            </a:r>
            <a:r>
              <a:rPr lang="en-US" sz="2400" dirty="0" smtClean="0">
                <a:solidFill>
                  <a:srgbClr val="0A2972"/>
                </a:solidFill>
                <a:latin typeface="Bernard MT Condensed" pitchFamily="18" charset="0"/>
                <a:cs typeface="Aharoni" pitchFamily="2" charset="-79"/>
              </a:rPr>
              <a:t> is market leader in Turkey, Kazakhstan, Georgia and Moldova</a:t>
            </a:r>
            <a:endParaRPr lang="en-US" sz="2400" dirty="0">
              <a:solidFill>
                <a:srgbClr val="0A2972"/>
              </a:solidFill>
              <a:latin typeface="Bernard MT Condensed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5329043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4988"/>
            <a:ext cx="8229600" cy="1143000"/>
          </a:xfrm>
        </p:spPr>
        <p:txBody>
          <a:bodyPr/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solidFill>
                  <a:srgbClr val="9C8D4E"/>
                </a:solidFill>
              </a:rPr>
              <a:t>EFES PILSENER -THE BRAND</a:t>
            </a:r>
            <a:endParaRPr lang="tr-TR" sz="2400" dirty="0">
              <a:solidFill>
                <a:srgbClr val="9C8D4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3841" y="980727"/>
            <a:ext cx="8332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The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flagship brand of </a:t>
            </a:r>
            <a:r>
              <a:rPr lang="en-US" sz="1600" dirty="0" err="1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Efes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Anadolu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600" b="1" dirty="0" err="1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Efes</a:t>
            </a:r>
            <a:r>
              <a:rPr lang="en-US" sz="1600" b="1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Pilsener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is the high-quality lager with 5% alcohol content</a:t>
            </a:r>
            <a:r>
              <a:rPr lang="tr-TR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, brewed by bottom fermentation technique with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selected hops and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barley. The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beer has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 refreshing, well-balanced smooth taste and easy drinking character.</a:t>
            </a:r>
            <a:endParaRPr lang="en-US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70677">
            <a:off x="1287521" y="2492370"/>
            <a:ext cx="2500807" cy="4072745"/>
          </a:xfrm>
          <a:prstGeom prst="rect">
            <a:avLst/>
          </a:prstGeom>
        </p:spPr>
      </p:pic>
      <p:pic>
        <p:nvPicPr>
          <p:cNvPr id="10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140">
            <a:off x="5377803" y="2532497"/>
            <a:ext cx="2436371" cy="4071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8434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EFES </a:t>
            </a:r>
            <a:r>
              <a:rPr lang="en-US" sz="2800" dirty="0" smtClean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PILSENER </a:t>
            </a:r>
            <a:endParaRPr lang="tr-TR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642" y="1052736"/>
            <a:ext cx="6048672" cy="5007987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‘real’ Mediterranean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”</a:t>
            </a:r>
          </a:p>
          <a:p>
            <a:pPr marL="0" indent="0" algn="ctr">
              <a:buNone/>
            </a:pP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As coming from Mediterranean  and being the most consumed Mediterranean beer in the world</a:t>
            </a:r>
            <a:r>
              <a:rPr lang="en-US" sz="1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*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, only </a:t>
            </a:r>
            <a:r>
              <a:rPr lang="en-US" sz="1600" dirty="0" err="1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Efes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can provide you with the  ‘Real’ Mediterranean experience: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	</a:t>
            </a:r>
            <a:endParaRPr lang="en-US" sz="16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6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6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Target audience: 18-30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year old young men who just moved into a world of financial independence. They are actively engaging with life, sociable, lively, friendship centered, fun &amp; entertainment oriented, quietly confident.  They try to find little escapes from life’s boring side.</a:t>
            </a:r>
          </a:p>
          <a:p>
            <a:pPr marL="0" indent="0">
              <a:buNone/>
            </a:pPr>
            <a:endParaRPr lang="en-US" sz="16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</a:t>
            </a:r>
            <a:endParaRPr lang="en-US" sz="12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*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Source: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 err="1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Euromonitor</a:t>
            </a:r>
            <a:r>
              <a:rPr lang="en-US" sz="12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; Beer Volume consumption 2011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962" y="908720"/>
            <a:ext cx="2819263" cy="572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19672" y="2492896"/>
            <a:ext cx="3519490" cy="3693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warm</a:t>
            </a:r>
            <a:r>
              <a:rPr lang="en-US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funny</a:t>
            </a:r>
            <a:r>
              <a:rPr lang="en-US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>
                <a:solidFill>
                  <a:srgbClr val="0BAD1E"/>
                </a:solidFill>
                <a:latin typeface="Calibri" pitchFamily="34" charset="0"/>
                <a:cs typeface="Calibri" pitchFamily="34" charset="0"/>
              </a:rPr>
              <a:t>spontaneous</a:t>
            </a:r>
            <a:r>
              <a:rPr lang="en-US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, relaxed </a:t>
            </a:r>
          </a:p>
        </p:txBody>
      </p:sp>
      <p:sp>
        <p:nvSpPr>
          <p:cNvPr id="7" name="Rectangle 6"/>
          <p:cNvSpPr/>
          <p:nvPr/>
        </p:nvSpPr>
        <p:spPr>
          <a:xfrm>
            <a:off x="293026" y="4653136"/>
            <a:ext cx="5851717" cy="861774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dirty="0" err="1">
                <a:solidFill>
                  <a:srgbClr val="0A297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Efes</a:t>
            </a:r>
            <a:r>
              <a:rPr lang="en-US" dirty="0">
                <a:solidFill>
                  <a:srgbClr val="0A297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solidFill>
                  <a:srgbClr val="0A297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Pilsener</a:t>
            </a:r>
            <a:r>
              <a:rPr lang="en-US" dirty="0">
                <a:solidFill>
                  <a:srgbClr val="0A297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is consumed with appreciation in </a:t>
            </a:r>
            <a:r>
              <a:rPr lang="en-US" dirty="0" smtClean="0">
                <a:solidFill>
                  <a:srgbClr val="0A297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more than </a:t>
            </a:r>
            <a:r>
              <a:rPr lang="en-US" dirty="0">
                <a:solidFill>
                  <a:srgbClr val="0A297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80 countries.</a:t>
            </a:r>
          </a:p>
          <a:p>
            <a:pPr marL="0" indent="0">
              <a:buNone/>
            </a:pPr>
            <a:endParaRPr lang="en-US" sz="1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5191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488" y="1707709"/>
            <a:ext cx="3468348" cy="337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30" y="4681035"/>
            <a:ext cx="1463690" cy="163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EFES </a:t>
            </a:r>
            <a:r>
              <a:rPr lang="en-US" sz="2800" dirty="0" smtClean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PILSENER</a:t>
            </a:r>
            <a:endParaRPr lang="tr-TR" sz="2800" dirty="0"/>
          </a:p>
        </p:txBody>
      </p:sp>
      <p:sp>
        <p:nvSpPr>
          <p:cNvPr id="3" name="Rectangle 2"/>
          <p:cNvSpPr/>
          <p:nvPr/>
        </p:nvSpPr>
        <p:spPr>
          <a:xfrm>
            <a:off x="1229634" y="970281"/>
            <a:ext cx="747123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Numerous awards in international contests </a:t>
            </a:r>
            <a:r>
              <a:rPr lang="en-US" sz="1600" b="1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are testament </a:t>
            </a:r>
            <a:r>
              <a:rPr lang="en-US" sz="1600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to </a:t>
            </a:r>
            <a:r>
              <a:rPr lang="en-US" sz="1600" b="1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the quality </a:t>
            </a:r>
            <a:r>
              <a:rPr lang="en-US" sz="1600" b="1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and </a:t>
            </a:r>
          </a:p>
          <a:p>
            <a:r>
              <a:rPr lang="en-US" sz="1600" b="1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                                       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Efes </a:t>
            </a:r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Pilsener</a:t>
            </a:r>
            <a:endParaRPr lang="en-US" sz="2000" dirty="0" smtClean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9260" y="3789385"/>
            <a:ext cx="3828761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solidFill>
                  <a:srgbClr val="544228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 </a:t>
            </a:r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Year </a:t>
            </a:r>
            <a:r>
              <a:rPr lang="en-US" b="1" i="1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of </a:t>
            </a:r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1983</a:t>
            </a:r>
          </a:p>
          <a:p>
            <a:pPr algn="ctr"/>
            <a:r>
              <a:rPr lang="en-US" sz="1600" b="1" i="1" dirty="0" smtClean="0">
                <a:solidFill>
                  <a:srgbClr val="9C8D4E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Golden Medals</a:t>
            </a:r>
            <a:endParaRPr lang="en-US" sz="1600" b="1" i="1" dirty="0">
              <a:solidFill>
                <a:srgbClr val="9C8D4E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Bodoni MT" pitchFamily="18" charset="0"/>
              <a:cs typeface="Calibri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en-GB" sz="1600" i="1" dirty="0" err="1" smtClean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Medalla</a:t>
            </a:r>
            <a:r>
              <a:rPr lang="en-GB" sz="1600" i="1" dirty="0" smtClean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 </a:t>
            </a:r>
            <a:r>
              <a:rPr lang="en-GB" sz="1600" i="1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de ore </a:t>
            </a:r>
            <a:r>
              <a:rPr lang="en-GB" sz="1600" i="1" dirty="0" err="1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Alacalidad</a:t>
            </a:r>
            <a:r>
              <a:rPr lang="en-GB" sz="1600" i="1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 </a:t>
            </a:r>
            <a:r>
              <a:rPr lang="en-GB" sz="1600" i="1" dirty="0" err="1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Internacional</a:t>
            </a:r>
            <a:r>
              <a:rPr lang="en-GB" sz="1600" i="1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 </a:t>
            </a:r>
            <a:r>
              <a:rPr lang="en-GB" sz="1600" i="1" dirty="0" err="1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Bebidas</a:t>
            </a:r>
            <a:r>
              <a:rPr lang="en-GB" sz="1600" i="1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 </a:t>
            </a:r>
            <a:r>
              <a:rPr lang="en-GB" sz="1600" i="1" dirty="0" err="1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Aliocoholicas</a:t>
            </a:r>
            <a:r>
              <a:rPr lang="en-GB" sz="1600" i="1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 Madrid</a:t>
            </a:r>
            <a:endParaRPr lang="tr-TR" sz="1600" i="1" dirty="0"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Bodoni MT" pitchFamily="18" charset="0"/>
              <a:cs typeface="Calibri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en-GB" sz="1600" i="1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Madrid International Quality </a:t>
            </a:r>
            <a:r>
              <a:rPr lang="en-GB" sz="1600" i="1" dirty="0">
                <a:solidFill>
                  <a:srgbClr val="0A297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Contest</a:t>
            </a:r>
            <a:r>
              <a:rPr lang="en-GB" sz="1600" i="1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 </a:t>
            </a:r>
            <a:endParaRPr lang="tr-TR" sz="1600" i="1" dirty="0"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Bodoni MT" pitchFamily="18" charset="0"/>
              <a:cs typeface="Calibri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en-GB" sz="1600" i="1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22</a:t>
            </a:r>
            <a:r>
              <a:rPr lang="en-GB" sz="1600" i="1" baseline="30000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nd</a:t>
            </a:r>
            <a:r>
              <a:rPr lang="en-GB" sz="1600" i="1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 Rome Beer and Non-alcoholic Drink Selection </a:t>
            </a:r>
            <a:endParaRPr lang="tr-TR" sz="1600" b="1" i="1" dirty="0"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Bodoni MT" pitchFamily="18" charset="0"/>
              <a:cs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73290" y="1707709"/>
            <a:ext cx="21207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 </a:t>
            </a:r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Year </a:t>
            </a:r>
            <a:r>
              <a:rPr lang="en-US" b="1" i="1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of </a:t>
            </a:r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1996</a:t>
            </a:r>
            <a:endParaRPr lang="en-US" sz="2400" b="1" i="1" dirty="0"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Bodoni MT" pitchFamily="18" charset="0"/>
              <a:cs typeface="Calibri" pitchFamily="34" charset="0"/>
            </a:endParaRPr>
          </a:p>
          <a:p>
            <a:pPr algn="ctr"/>
            <a:r>
              <a:rPr lang="en-GB" sz="1600" b="1" i="1" dirty="0" smtClean="0">
                <a:solidFill>
                  <a:srgbClr val="9C8D4E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Bronze Medal</a:t>
            </a:r>
          </a:p>
          <a:p>
            <a:pPr algn="ctr"/>
            <a:r>
              <a:rPr lang="en-GB" sz="1600" dirty="0" smtClean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World</a:t>
            </a:r>
            <a:r>
              <a:rPr lang="en-US" sz="1600" dirty="0" smtClean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 </a:t>
            </a:r>
            <a:r>
              <a:rPr lang="en-GB" sz="1600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Beer Cup</a:t>
            </a:r>
            <a:endParaRPr lang="tr-TR" sz="1600" dirty="0"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Bodoni MT" pitchFamily="18" charset="0"/>
            </a:endParaRPr>
          </a:p>
          <a:p>
            <a:endParaRPr lang="tr-TR" sz="1600" dirty="0"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4205" y="2944256"/>
            <a:ext cx="2607678" cy="110799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i="1" dirty="0" smtClean="0">
                <a:solidFill>
                  <a:srgbClr val="544228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  </a:t>
            </a:r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Year </a:t>
            </a:r>
            <a:r>
              <a:rPr lang="en-US" b="1" i="1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of </a:t>
            </a:r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1979</a:t>
            </a:r>
          </a:p>
          <a:p>
            <a:pPr algn="ctr"/>
            <a:r>
              <a:rPr lang="en-US" sz="1600" b="1" i="1" dirty="0" smtClean="0">
                <a:solidFill>
                  <a:srgbClr val="9C8D4E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Gold Medal</a:t>
            </a:r>
            <a:endParaRPr lang="en-US" sz="1600" b="1" i="1" dirty="0">
              <a:solidFill>
                <a:srgbClr val="9C8D4E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Bodoni MT" pitchFamily="18" charset="0"/>
              <a:cs typeface="Calibri" pitchFamily="34" charset="0"/>
            </a:endParaRPr>
          </a:p>
          <a:p>
            <a:pPr algn="ctr"/>
            <a:r>
              <a:rPr lang="en-US" sz="1600" dirty="0" smtClean="0">
                <a:solidFill>
                  <a:srgbClr val="0A297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   Golden </a:t>
            </a:r>
            <a:r>
              <a:rPr lang="en-US" sz="1600" dirty="0" err="1">
                <a:solidFill>
                  <a:srgbClr val="0A297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Caraius</a:t>
            </a:r>
            <a:r>
              <a:rPr lang="en-US" sz="1600" dirty="0">
                <a:solidFill>
                  <a:srgbClr val="0A297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 </a:t>
            </a:r>
            <a:r>
              <a:rPr lang="en-US" sz="1600" dirty="0" smtClean="0">
                <a:solidFill>
                  <a:srgbClr val="0A297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19</a:t>
            </a:r>
            <a:r>
              <a:rPr lang="en-US" sz="1600" baseline="30000" dirty="0" smtClean="0">
                <a:solidFill>
                  <a:srgbClr val="0A297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th</a:t>
            </a:r>
            <a:r>
              <a:rPr lang="en-US" sz="1600" dirty="0" smtClean="0">
                <a:solidFill>
                  <a:srgbClr val="0A297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 </a:t>
            </a:r>
            <a:r>
              <a:rPr lang="en-US" sz="1600" dirty="0" err="1">
                <a:solidFill>
                  <a:srgbClr val="0A297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Caralious</a:t>
            </a:r>
            <a:r>
              <a:rPr lang="en-US" sz="1600" dirty="0">
                <a:solidFill>
                  <a:srgbClr val="0A297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 </a:t>
            </a:r>
            <a:endParaRPr lang="tr-TR" sz="1600" dirty="0">
              <a:solidFill>
                <a:srgbClr val="0A2972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Bodoni MT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7068" y="5085184"/>
            <a:ext cx="295913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Year </a:t>
            </a:r>
            <a:r>
              <a:rPr lang="en-US" b="1" i="1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of </a:t>
            </a:r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1981, </a:t>
            </a:r>
          </a:p>
          <a:p>
            <a:pPr algn="ctr"/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1996, 2002, </a:t>
            </a:r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2006,2013 </a:t>
            </a:r>
          </a:p>
          <a:p>
            <a:pPr algn="ctr"/>
            <a:r>
              <a:rPr lang="en-US" sz="1600" b="1" i="1" dirty="0" smtClean="0">
                <a:solidFill>
                  <a:srgbClr val="9C8D4E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Gold, Silver and Bonze Medals</a:t>
            </a:r>
            <a:endParaRPr lang="tr-TR" sz="1600" b="1" i="1" dirty="0">
              <a:solidFill>
                <a:srgbClr val="9C8D4E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Bodoni MT" pitchFamily="18" charset="0"/>
            </a:endParaRPr>
          </a:p>
          <a:p>
            <a:pPr algn="ctr"/>
            <a:r>
              <a:rPr lang="en-US" sz="1600" dirty="0" smtClean="0">
                <a:solidFill>
                  <a:srgbClr val="9C8D4E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Monde Select</a:t>
            </a:r>
            <a:r>
              <a:rPr lang="tr-TR" sz="1600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ion</a:t>
            </a:r>
            <a:r>
              <a:rPr lang="en-US" sz="1600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</a:rPr>
              <a:t>Bruxelles</a:t>
            </a:r>
            <a:endParaRPr lang="en-US" sz="1600" dirty="0"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Bodoni MT" pitchFamily="18" charset="0"/>
            </a:endParaRPr>
          </a:p>
          <a:p>
            <a:pPr algn="ctr"/>
            <a:endParaRPr lang="tr-TR" sz="1600" dirty="0">
              <a:solidFill>
                <a:srgbClr val="9C8D4E"/>
              </a:solidFill>
              <a:latin typeface="Bodoni MT" pitchFamily="18" charset="0"/>
            </a:endParaRPr>
          </a:p>
        </p:txBody>
      </p:sp>
      <p:pic>
        <p:nvPicPr>
          <p:cNvPr id="2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993" y="1247588"/>
            <a:ext cx="1374886" cy="3393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8618" y="1585834"/>
            <a:ext cx="2397216" cy="861774"/>
          </a:xfrm>
          <a:prstGeom prst="rect">
            <a:avLst/>
          </a:prstGeom>
          <a:noFill/>
          <a:scene3d>
            <a:camera prst="orthographicFront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solidFill>
                  <a:srgbClr val="544228"/>
                </a:solidFill>
                <a:latin typeface="Bodoni MT" pitchFamily="18" charset="0"/>
                <a:cs typeface="Calibri" pitchFamily="34" charset="0"/>
              </a:rPr>
              <a:t> </a:t>
            </a:r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Year </a:t>
            </a:r>
            <a:r>
              <a:rPr lang="en-US" b="1" i="1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of </a:t>
            </a:r>
            <a:r>
              <a:rPr lang="en-US" b="1" i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1973 </a:t>
            </a:r>
          </a:p>
          <a:p>
            <a:pPr algn="ctr"/>
            <a:r>
              <a:rPr lang="en-US" sz="1600" b="1" i="1" dirty="0" smtClean="0">
                <a:solidFill>
                  <a:srgbClr val="9C8D4E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Bodoni MT" pitchFamily="18" charset="0"/>
                <a:cs typeface="Calibri" pitchFamily="34" charset="0"/>
              </a:rPr>
              <a:t>Gold Medal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2060"/>
                </a:solidFill>
                <a:latin typeface="Bodoni MT" pitchFamily="18" charset="0"/>
              </a:rPr>
              <a:t>    </a:t>
            </a:r>
            <a:r>
              <a:rPr lang="en-US" sz="1600" dirty="0" smtClean="0">
                <a:solidFill>
                  <a:srgbClr val="0A2972"/>
                </a:solidFill>
                <a:latin typeface="Bodoni MT" pitchFamily="18" charset="0"/>
              </a:rPr>
              <a:t>Selection </a:t>
            </a:r>
            <a:r>
              <a:rPr lang="en-US" sz="1600" dirty="0" err="1">
                <a:solidFill>
                  <a:srgbClr val="0A2972"/>
                </a:solidFill>
                <a:latin typeface="Bodoni MT" pitchFamily="18" charset="0"/>
              </a:rPr>
              <a:t>Mondial</a:t>
            </a:r>
            <a:r>
              <a:rPr lang="en-US" sz="1600" dirty="0">
                <a:solidFill>
                  <a:srgbClr val="0A2972"/>
                </a:solidFill>
                <a:latin typeface="Bodoni MT" pitchFamily="18" charset="0"/>
              </a:rPr>
              <a:t> Paris </a:t>
            </a:r>
            <a:endParaRPr lang="tr-TR" sz="1600" dirty="0">
              <a:solidFill>
                <a:srgbClr val="0A2972"/>
              </a:solidFill>
              <a:latin typeface="Bodoni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497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9C8D4E"/>
                </a:solidFill>
              </a:rPr>
              <a:t>EFES PILSENER - EUROLEAGUE BASKETBALL</a:t>
            </a:r>
            <a:endParaRPr lang="tr-TR" sz="2400" dirty="0">
              <a:solidFill>
                <a:srgbClr val="9C8D4E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3528" y="967903"/>
            <a:ext cx="5318426" cy="3037161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Anadolu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Efes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is proud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to contribute to the life of its consumers in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tr-TR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positive way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.The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company supports several sports activities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in all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its markets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sz="1600" dirty="0"/>
              <a:t> </a:t>
            </a:r>
            <a:endParaRPr lang="en-US" sz="1600" dirty="0" smtClean="0"/>
          </a:p>
          <a:p>
            <a:pPr marL="0" indent="0">
              <a:buNone/>
            </a:pPr>
            <a:endParaRPr lang="en-US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Anadolu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Efes Sports Club has been founded in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1976</a:t>
            </a:r>
            <a:r>
              <a:rPr lang="en-US" sz="1600" dirty="0" smtClean="0"/>
              <a:t> </a:t>
            </a:r>
            <a:r>
              <a:rPr lang="en-US" sz="1400" dirty="0" smtClean="0">
                <a:solidFill>
                  <a:srgbClr val="0A2972"/>
                </a:solidFill>
              </a:rPr>
              <a:t>and is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Turkey’s most successful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professional basketball team for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over 30 years. </a:t>
            </a:r>
            <a:endParaRPr lang="en-US" sz="1600" dirty="0">
              <a:solidFill>
                <a:srgbClr val="0A297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Anadolu Efes is also a proud sponsor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of </a:t>
            </a:r>
            <a:r>
              <a:rPr lang="tr-TR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European </a:t>
            </a:r>
            <a:r>
              <a:rPr lang="tr-TR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basketball through </a:t>
            </a:r>
            <a:r>
              <a:rPr lang="tr-TR" sz="1600" b="1" dirty="0" smtClean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Euroleag</a:t>
            </a:r>
            <a:r>
              <a:rPr lang="en-US" sz="1600" b="1" dirty="0" smtClean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tr-TR" sz="1600" b="1" dirty="0" smtClean="0">
                <a:solidFill>
                  <a:srgbClr val="9C8D4E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; the most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important professional 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 club basketball competition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in 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Europe,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with teams from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up to </a:t>
            </a:r>
            <a:r>
              <a:rPr lang="en-US" sz="1600" dirty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18 different </a:t>
            </a:r>
            <a:r>
              <a:rPr lang="en-US" sz="1600" dirty="0" smtClean="0">
                <a:solidFill>
                  <a:srgbClr val="0A2972"/>
                </a:solidFill>
                <a:latin typeface="Calibri" pitchFamily="34" charset="0"/>
                <a:cs typeface="Calibri" pitchFamily="34" charset="0"/>
              </a:rPr>
              <a:t>countries.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068" y="1153572"/>
            <a:ext cx="3190368" cy="3190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9926">
            <a:off x="6100747" y="4798090"/>
            <a:ext cx="2453011" cy="1759769"/>
          </a:xfrm>
          <a:prstGeom prst="rect">
            <a:avLst/>
          </a:prstGeom>
          <a:noFill/>
          <a:ln w="38100">
            <a:solidFill>
              <a:srgbClr val="9C8D4E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43940"/>
            <a:ext cx="2808312" cy="1894640"/>
          </a:xfrm>
          <a:prstGeom prst="rect">
            <a:avLst/>
          </a:prstGeom>
          <a:ln w="57150">
            <a:solidFill>
              <a:srgbClr val="9C8D4E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9061">
            <a:off x="3821929" y="4451827"/>
            <a:ext cx="1877156" cy="1761342"/>
          </a:xfrm>
          <a:prstGeom prst="rect">
            <a:avLst/>
          </a:prstGeom>
          <a:ln w="28575">
            <a:solidFill>
              <a:srgbClr val="9C8D4E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7338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5"/>
          <p:cNvGrpSpPr>
            <a:grpSpLocks/>
          </p:cNvGrpSpPr>
          <p:nvPr/>
        </p:nvGrpSpPr>
        <p:grpSpPr bwMode="auto">
          <a:xfrm>
            <a:off x="395536" y="1844824"/>
            <a:ext cx="8164513" cy="1159308"/>
            <a:chOff x="1066800" y="1806575"/>
            <a:chExt cx="8288190" cy="1158875"/>
          </a:xfrm>
        </p:grpSpPr>
        <p:sp>
          <p:nvSpPr>
            <p:cNvPr id="2" name="TextBox 1"/>
            <p:cNvSpPr txBox="1"/>
            <p:nvPr/>
          </p:nvSpPr>
          <p:spPr>
            <a:xfrm>
              <a:off x="4496173" y="1806575"/>
              <a:ext cx="4858817" cy="63070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3500" b="1" cap="small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BEVERAGE GROUP</a:t>
              </a:r>
              <a:endParaRPr lang="en-GB" sz="3500" b="1" cap="small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053" name="Picture 4" descr="Clipboard-2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1816100"/>
              <a:ext cx="3352800" cy="114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726" y="1412776"/>
            <a:ext cx="1728192" cy="26598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68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A1E0C36C265F41A9A6ED271FF8EA08" ma:contentTypeVersion="1" ma:contentTypeDescription="Create a new document." ma:contentTypeScope="" ma:versionID="b6f7981a9c26d0c1d99165be1b3f191f">
  <xsd:schema xmlns:xsd="http://www.w3.org/2001/XMLSchema" xmlns:xs="http://www.w3.org/2001/XMLSchema" xmlns:p="http://schemas.microsoft.com/office/2006/metadata/properties" xmlns:ns2="64c841ef-9376-4fdb-8c19-0d786675c87f" xmlns:ns3="b5109b57-4c8e-4c1f-ace8-18b378e61957" targetNamespace="http://schemas.microsoft.com/office/2006/metadata/properties" ma:root="true" ma:fieldsID="adfe15c33d7c4057bb260fd01246008c" ns2:_="" ns3:_="">
    <xsd:import namespace="64c841ef-9376-4fdb-8c19-0d786675c87f"/>
    <xsd:import namespace="b5109b57-4c8e-4c1f-ace8-18b378e619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File_x0020_Type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c841ef-9376-4fdb-8c19-0d786675c87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109b57-4c8e-4c1f-ace8-18b378e61957" elementFormDefault="qualified">
    <xsd:import namespace="http://schemas.microsoft.com/office/2006/documentManagement/types"/>
    <xsd:import namespace="http://schemas.microsoft.com/office/infopath/2007/PartnerControls"/>
    <xsd:element name="File_x0020_Type0" ma:index="11" ma:displayName="File Type" ma:default="JPG" ma:format="Dropdown" ma:internalName="File_x0020_Type0">
      <xsd:simpleType>
        <xsd:restriction base="dms:Choice">
          <xsd:enumeration value="JPG"/>
          <xsd:enumeration value="GIF"/>
          <xsd:enumeration value="PDF"/>
          <xsd:enumeration value="Freehand"/>
          <xsd:enumeration value="Illustrator"/>
          <xsd:enumeration value="Vector Image"/>
          <xsd:enumeration value="Word"/>
          <xsd:enumeration value="Excel"/>
          <xsd:enumeration value="PowerPoint"/>
          <xsd:enumeration value="Zip"/>
          <xsd:enumeration value="Rar"/>
          <xsd:enumeration value="Folder"/>
          <xsd:enumeration value="MP3"/>
          <xsd:enumeration value="Avi"/>
          <xsd:enumeration value="Mpe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_x0020_Type0 xmlns="b5109b57-4c8e-4c1f-ace8-18b378e61957">PowerPoint</File_x0020_Type0>
  </documentManagement>
</p:properties>
</file>

<file path=customXml/itemProps1.xml><?xml version="1.0" encoding="utf-8"?>
<ds:datastoreItem xmlns:ds="http://schemas.openxmlformats.org/officeDocument/2006/customXml" ds:itemID="{7570C26B-4F87-4481-9DBC-02E5D4A3555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F3DC973-CC99-46A4-A826-116C0B6DD5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c841ef-9376-4fdb-8c19-0d786675c87f"/>
    <ds:schemaRef ds:uri="b5109b57-4c8e-4c1f-ace8-18b378e619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868D64-38EF-4FE4-8A4D-783E746923E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FED63C5-AB2D-4E6C-9B83-CB6A7320A30A}">
  <ds:schemaRefs>
    <ds:schemaRef ds:uri="http://schemas.microsoft.com/office/2006/metadata/longProperties"/>
  </ds:schemaRefs>
</ds:datastoreItem>
</file>

<file path=customXml/itemProps5.xml><?xml version="1.0" encoding="utf-8"?>
<ds:datastoreItem xmlns:ds="http://schemas.openxmlformats.org/officeDocument/2006/customXml" ds:itemID="{F1A49460-8CCA-410F-91DB-A045ED806E81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64c841ef-9376-4fdb-8c19-0d786675c87f"/>
    <ds:schemaRef ds:uri="http://purl.org/dc/elements/1.1/"/>
    <ds:schemaRef ds:uri="http://schemas.openxmlformats.org/package/2006/metadata/core-properties"/>
    <ds:schemaRef ds:uri="b5109b57-4c8e-4c1f-ace8-18b378e6195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Presentation5</Template>
  <TotalTime>7505</TotalTime>
  <Words>585</Words>
  <Application>Microsoft Office PowerPoint</Application>
  <PresentationFormat>On-screen Show (4:3)</PresentationFormat>
  <Paragraphs>81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Presentation2</vt:lpstr>
      <vt:lpstr>PowerPoint Presentation</vt:lpstr>
      <vt:lpstr>ANADOLU GROUP</vt:lpstr>
      <vt:lpstr>ANADOLU EFES</vt:lpstr>
      <vt:lpstr>MISSION AND VISION</vt:lpstr>
      <vt:lpstr>ANADOLU EFES</vt:lpstr>
      <vt:lpstr>PowerPoint Presentation</vt:lpstr>
      <vt:lpstr> EFES PILSENER -THE BRAND</vt:lpstr>
      <vt:lpstr>EFES PILSENER </vt:lpstr>
      <vt:lpstr>EFES PILSENER</vt:lpstr>
      <vt:lpstr>EFES PILSENER - EUROLEAGUE BASKETBALL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MARLOES VELDHUIS</dc:creator>
  <cp:lastModifiedBy>MARLOES VELDHUIS</cp:lastModifiedBy>
  <cp:revision>1023</cp:revision>
  <cp:lastPrinted>2013-07-12T10:18:55Z</cp:lastPrinted>
  <dcterms:created xsi:type="dcterms:W3CDTF">2013-01-15T07:01:22Z</dcterms:created>
  <dcterms:modified xsi:type="dcterms:W3CDTF">2013-07-15T12:45:57Z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_dlc_DocId">
    <vt:lpwstr>4YQUS5JQSYSS-111-65</vt:lpwstr>
  </property>
  <property fmtid="{D5CDD505-2E9C-101B-9397-08002B2CF9AE}" pid="4" name="_dlc_DocIdItemGuid">
    <vt:lpwstr>c2097f3d-e58f-40b0-a61b-09abb0cc614f</vt:lpwstr>
  </property>
  <property fmtid="{D5CDD505-2E9C-101B-9397-08002B2CF9AE}" pid="5" name="_dlc_DocIdUrl">
    <vt:lpwstr>http://www.efesintranet.com/EN/CorporateRegulatoryAffairs/_layouts/DocIdRedir.aspx?ID=4YQUS5JQSYSS-111-65, 4YQUS5JQSYSS-111-65</vt:lpwstr>
  </property>
  <property fmtid="{D5CDD505-2E9C-101B-9397-08002B2CF9AE}" pid="6" name="Order">
    <vt:lpwstr>6500.00000000000</vt:lpwstr>
  </property>
  <property fmtid="{D5CDD505-2E9C-101B-9397-08002B2CF9AE}" pid="7" name="File Type0">
    <vt:lpwstr>PowerPoint</vt:lpwstr>
  </property>
</Properties>
</file>