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1" r:id="rId7"/>
    <p:sldId id="266" r:id="rId8"/>
    <p:sldId id="263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al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a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title>
      <c:tx>
        <c:rich>
          <a:bodyPr/>
          <a:lstStyle/>
          <a:p>
            <a:pPr>
              <a:defRPr/>
            </a:pPr>
            <a:r>
              <a:rPr lang="hu-HU"/>
              <a:t>Sold HL / year</a:t>
            </a:r>
          </a:p>
        </c:rich>
      </c:tx>
      <c:layout>
        <c:manualLayout>
          <c:xMode val="edge"/>
          <c:yMode val="edge"/>
          <c:x val="0.37671230974336201"/>
          <c:y val="2.1575156292470792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Munka1!$B$1</c:f>
              <c:strCache>
                <c:ptCount val="1"/>
                <c:pt idx="0">
                  <c:v>HL / year</c:v>
                </c:pt>
              </c:strCache>
            </c:strRef>
          </c:tx>
          <c:spPr>
            <a:solidFill>
              <a:srgbClr val="00B050"/>
            </a:solidFill>
          </c:spPr>
          <c:dPt>
            <c:idx val="1"/>
            <c:spPr>
              <a:solidFill>
                <a:srgbClr val="FF0000"/>
              </a:solidFill>
            </c:spPr>
          </c:dPt>
          <c:cat>
            <c:strRef>
              <c:f>Munka1!$A$2:$A$3</c:f>
              <c:strCache>
                <c:ptCount val="2"/>
                <c:pt idx="0">
                  <c:v>SPAR</c:v>
                </c:pt>
                <c:pt idx="1">
                  <c:v>UNITED BRANDS</c:v>
                </c:pt>
              </c:strCache>
            </c:strRef>
          </c:cat>
          <c:val>
            <c:numRef>
              <c:f>Munka1!$B$2:$B$3</c:f>
              <c:numCache>
                <c:formatCode>General</c:formatCode>
                <c:ptCount val="2"/>
                <c:pt idx="0">
                  <c:v>597</c:v>
                </c:pt>
                <c:pt idx="1">
                  <c:v>302</c:v>
                </c:pt>
              </c:numCache>
            </c:numRef>
          </c:val>
        </c:ser>
        <c:shape val="box"/>
        <c:axId val="34273536"/>
        <c:axId val="35467264"/>
        <c:axId val="0"/>
      </c:bar3DChart>
      <c:catAx>
        <c:axId val="34273536"/>
        <c:scaling>
          <c:orientation val="minMax"/>
        </c:scaling>
        <c:axPos val="b"/>
        <c:tickLblPos val="nextTo"/>
        <c:crossAx val="35467264"/>
        <c:crosses val="autoZero"/>
        <c:auto val="1"/>
        <c:lblAlgn val="ctr"/>
        <c:lblOffset val="100"/>
      </c:catAx>
      <c:valAx>
        <c:axId val="35467264"/>
        <c:scaling>
          <c:orientation val="minMax"/>
        </c:scaling>
        <c:axPos val="l"/>
        <c:majorGridlines/>
        <c:numFmt formatCode="General" sourceLinked="1"/>
        <c:tickLblPos val="nextTo"/>
        <c:crossAx val="3427353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/>
            </a:pPr>
            <a:r>
              <a:rPr lang="hu-HU"/>
              <a:t>Sold </a:t>
            </a:r>
            <a:r>
              <a:rPr lang="en-US"/>
              <a:t>HL / month</a:t>
            </a:r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Munka1!$B$5</c:f>
              <c:strCache>
                <c:ptCount val="1"/>
                <c:pt idx="0">
                  <c:v>HL / month</c:v>
                </c:pt>
              </c:strCache>
            </c:strRef>
          </c:tx>
          <c:spPr>
            <a:solidFill>
              <a:srgbClr val="00B050"/>
            </a:solidFill>
          </c:spPr>
          <c:dPt>
            <c:idx val="0"/>
            <c:spPr>
              <a:solidFill>
                <a:srgbClr val="FF0000"/>
              </a:solidFill>
            </c:spPr>
          </c:dPt>
          <c:cat>
            <c:strRef>
              <c:f>Munka1!$A$6:$A$7</c:f>
              <c:strCache>
                <c:ptCount val="2"/>
                <c:pt idx="0">
                  <c:v>UNITED BRANDS</c:v>
                </c:pt>
                <c:pt idx="1">
                  <c:v>SPAR</c:v>
                </c:pt>
              </c:strCache>
            </c:strRef>
          </c:cat>
          <c:val>
            <c:numRef>
              <c:f>Munka1!$B$6:$B$7</c:f>
              <c:numCache>
                <c:formatCode>0</c:formatCode>
                <c:ptCount val="2"/>
                <c:pt idx="0">
                  <c:v>25.166666666666668</c:v>
                </c:pt>
                <c:pt idx="1">
                  <c:v>99.5</c:v>
                </c:pt>
              </c:numCache>
            </c:numRef>
          </c:val>
        </c:ser>
        <c:shape val="box"/>
        <c:axId val="35500800"/>
        <c:axId val="35502336"/>
        <c:axId val="0"/>
      </c:bar3DChart>
      <c:catAx>
        <c:axId val="35500800"/>
        <c:scaling>
          <c:orientation val="minMax"/>
        </c:scaling>
        <c:axPos val="b"/>
        <c:tickLblPos val="nextTo"/>
        <c:crossAx val="35502336"/>
        <c:crosses val="autoZero"/>
        <c:auto val="1"/>
        <c:lblAlgn val="ctr"/>
        <c:lblOffset val="100"/>
      </c:catAx>
      <c:valAx>
        <c:axId val="35502336"/>
        <c:scaling>
          <c:orientation val="minMax"/>
        </c:scaling>
        <c:axPos val="l"/>
        <c:majorGridlines/>
        <c:numFmt formatCode="0" sourceLinked="1"/>
        <c:tickLblPos val="nextTo"/>
        <c:crossAx val="3550080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DE75-89FD-47D4-96B5-7D53BD2E92D4}" type="datetimeFigureOut">
              <a:rPr lang="hu-HU" smtClean="0"/>
              <a:pPr/>
              <a:t>2013.10.02.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344816" cy="129614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latin typeface="Arial Black" pitchFamily="34" charset="0"/>
              </a:rPr>
              <a:t>EVER DRINK KFT.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3" descr="Emblem_farbig_auf_Wei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1224" y="0"/>
            <a:ext cx="1412776" cy="141277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259632" y="2996952"/>
            <a:ext cx="6624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Arial Black" pitchFamily="34" charset="0"/>
              </a:rPr>
              <a:t>SALES FOR COMMERCIAL CHAIN 			</a:t>
            </a:r>
          </a:p>
          <a:p>
            <a:r>
              <a:rPr lang="hu-HU" sz="2800" dirty="0" smtClean="0">
                <a:latin typeface="Arial Black" pitchFamily="34" charset="0"/>
              </a:rPr>
              <a:t>			2013</a:t>
            </a:r>
          </a:p>
          <a:p>
            <a:endParaRPr lang="hu-HU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19256" cy="1368152"/>
          </a:xfrm>
        </p:spPr>
        <p:txBody>
          <a:bodyPr>
            <a:normAutofit fontScale="90000"/>
          </a:bodyPr>
          <a:lstStyle/>
          <a:p>
            <a:pPr algn="l"/>
            <a:r>
              <a:rPr lang="hu-HU" sz="3600" b="1" dirty="0" smtClean="0"/>
              <a:t>United </a:t>
            </a:r>
            <a:r>
              <a:rPr lang="hu-HU" sz="3600" b="1" dirty="0" err="1" smtClean="0"/>
              <a:t>Brands</a:t>
            </a:r>
            <a:r>
              <a:rPr lang="hu-HU" dirty="0" smtClean="0"/>
              <a:t>: </a:t>
            </a:r>
            <a:r>
              <a:rPr lang="hu-HU" sz="3100" dirty="0" smtClean="0"/>
              <a:t>Metro, Auchan</a:t>
            </a:r>
            <a:r>
              <a:rPr lang="hu-HU" dirty="0" smtClean="0"/>
              <a:t>   </a:t>
            </a:r>
            <a:r>
              <a:rPr lang="hu-HU" sz="3600" b="1" dirty="0" smtClean="0"/>
              <a:t>302 hl / </a:t>
            </a:r>
            <a:r>
              <a:rPr lang="hu-HU" sz="3600" b="1" dirty="0" err="1" smtClean="0"/>
              <a:t>year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3600" b="1" dirty="0" smtClean="0"/>
              <a:t>SPAR	 				      597 hl / </a:t>
            </a:r>
            <a:r>
              <a:rPr lang="hu-HU" sz="3600" b="1" dirty="0" err="1" smtClean="0"/>
              <a:t>half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year</a:t>
            </a:r>
            <a:r>
              <a:rPr lang="hu-HU" sz="3600" b="1" dirty="0" smtClean="0"/>
              <a:t/>
            </a:r>
            <a:br>
              <a:rPr lang="hu-HU" sz="3600" b="1" dirty="0" smtClean="0"/>
            </a:br>
            <a:r>
              <a:rPr lang="hu-HU" sz="3600" b="1" dirty="0" smtClean="0"/>
              <a:t/>
            </a:r>
            <a:br>
              <a:rPr lang="hu-HU" sz="3600" b="1" dirty="0" smtClean="0"/>
            </a:br>
            <a:r>
              <a:rPr lang="hu-HU" sz="2800" b="1" dirty="0" smtClean="0"/>
              <a:t>SPAR: </a:t>
            </a:r>
            <a:r>
              <a:rPr lang="hu-HU" sz="2800" b="1" dirty="0" err="1" smtClean="0"/>
              <a:t>estimated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sale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for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next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year</a:t>
            </a:r>
            <a:r>
              <a:rPr lang="hu-HU" sz="2800" b="1" dirty="0" smtClean="0"/>
              <a:t>             900 hl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691680" y="2564904"/>
          <a:ext cx="5760640" cy="35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467544" y="6237312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Arial Black" pitchFamily="34" charset="0"/>
              </a:rPr>
              <a:t>BUT SPAR DURING 6 MONTHS !!!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1354162"/>
          </a:xfrm>
        </p:spPr>
        <p:txBody>
          <a:bodyPr>
            <a:normAutofit fontScale="90000"/>
          </a:bodyPr>
          <a:lstStyle/>
          <a:p>
            <a:pPr algn="l"/>
            <a:r>
              <a:rPr lang="hu-HU" sz="3200" b="1" dirty="0" smtClean="0"/>
              <a:t>SOLD HL / MONTH</a:t>
            </a:r>
            <a:br>
              <a:rPr lang="hu-HU" sz="3200" b="1" dirty="0" smtClean="0"/>
            </a:br>
            <a:r>
              <a:rPr lang="hu-HU" sz="3200" b="1" dirty="0" smtClean="0"/>
              <a:t>United </a:t>
            </a:r>
            <a:r>
              <a:rPr lang="hu-HU" sz="3200" b="1" dirty="0" err="1" smtClean="0"/>
              <a:t>Brands</a:t>
            </a:r>
            <a:r>
              <a:rPr lang="hu-HU" sz="3200" b="1" dirty="0" smtClean="0"/>
              <a:t>: 			25 hl</a:t>
            </a:r>
            <a:br>
              <a:rPr lang="hu-HU" sz="3200" b="1" dirty="0" smtClean="0"/>
            </a:br>
            <a:r>
              <a:rPr lang="hu-HU" sz="3200" b="1" dirty="0" smtClean="0"/>
              <a:t>SPAR:				         100 hl</a:t>
            </a:r>
            <a:endParaRPr lang="hu-HU" sz="3200" b="1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899592" y="2204864"/>
          <a:ext cx="6923112" cy="37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latin typeface="Arial Black" pitchFamily="34" charset="0"/>
              </a:rPr>
              <a:t>SPAR IS BETTER – WHY?</a:t>
            </a:r>
            <a:endParaRPr lang="hu-HU" sz="3600" dirty="0">
              <a:latin typeface="Arial Black" pitchFamily="34" charset="0"/>
            </a:endParaRPr>
          </a:p>
        </p:txBody>
      </p:sp>
      <p:pic>
        <p:nvPicPr>
          <p:cNvPr id="4" name="Tartalom helye 3" descr="04-02%20spar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59632" cy="1503560"/>
          </a:xfrm>
        </p:spPr>
      </p:pic>
      <p:pic>
        <p:nvPicPr>
          <p:cNvPr id="5" name="Kép 4" descr="2150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28800"/>
            <a:ext cx="1584176" cy="1076372"/>
          </a:xfrm>
          <a:prstGeom prst="rect">
            <a:avLst/>
          </a:prstGeom>
        </p:spPr>
      </p:pic>
      <p:pic>
        <p:nvPicPr>
          <p:cNvPr id="6" name="Kép 5" descr="typen_spar_markt[1]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7115" y="1268760"/>
            <a:ext cx="2366885" cy="1306520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827584" y="2780928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u="sng" dirty="0" err="1" smtClean="0">
                <a:latin typeface="Arial Black" pitchFamily="34" charset="0"/>
              </a:rPr>
              <a:t>Our</a:t>
            </a:r>
            <a:r>
              <a:rPr lang="hu-HU" u="sng" dirty="0" smtClean="0">
                <a:latin typeface="Arial Black" pitchFamily="34" charset="0"/>
              </a:rPr>
              <a:t> </a:t>
            </a:r>
            <a:r>
              <a:rPr lang="hu-HU" u="sng" dirty="0" err="1" smtClean="0">
                <a:latin typeface="Arial Black" pitchFamily="34" charset="0"/>
              </a:rPr>
              <a:t>sales</a:t>
            </a:r>
            <a:r>
              <a:rPr lang="hu-HU" u="sng" dirty="0" smtClean="0">
                <a:latin typeface="Arial Black" pitchFamily="34" charset="0"/>
              </a:rPr>
              <a:t> </a:t>
            </a:r>
            <a:r>
              <a:rPr lang="hu-HU" u="sng" dirty="0" err="1" smtClean="0">
                <a:latin typeface="Arial Black" pitchFamily="34" charset="0"/>
              </a:rPr>
              <a:t>managers</a:t>
            </a:r>
            <a:r>
              <a:rPr lang="hu-HU" u="sng" dirty="0" smtClean="0">
                <a:latin typeface="Arial Black" pitchFamily="34" charset="0"/>
              </a:rPr>
              <a:t>:</a:t>
            </a:r>
          </a:p>
          <a:p>
            <a:endParaRPr lang="hu-HU" u="sng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control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stores</a:t>
            </a:r>
            <a:r>
              <a:rPr lang="hu-HU" dirty="0" smtClean="0">
                <a:latin typeface="Arial Black" pitchFamily="34" charset="0"/>
              </a:rPr>
              <a:t>, </a:t>
            </a:r>
            <a:r>
              <a:rPr lang="hu-HU" dirty="0" err="1" smtClean="0">
                <a:latin typeface="Arial Black" pitchFamily="34" charset="0"/>
              </a:rPr>
              <a:t>product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outplacement</a:t>
            </a:r>
            <a:r>
              <a:rPr lang="hu-HU" dirty="0" smtClean="0">
                <a:latin typeface="Arial Black" pitchFamily="34" charset="0"/>
              </a:rPr>
              <a:t>, marketing </a:t>
            </a:r>
            <a:r>
              <a:rPr lang="hu-HU" dirty="0" err="1" smtClean="0">
                <a:latin typeface="Arial Black" pitchFamily="34" charset="0"/>
              </a:rPr>
              <a:t>tools</a:t>
            </a:r>
            <a:endParaRPr lang="hu-HU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personal</a:t>
            </a:r>
            <a:r>
              <a:rPr lang="hu-HU" dirty="0" smtClean="0">
                <a:latin typeface="Arial Black" pitchFamily="34" charset="0"/>
              </a:rPr>
              <a:t> relations </a:t>
            </a:r>
            <a:r>
              <a:rPr lang="hu-HU" dirty="0" err="1" smtClean="0">
                <a:latin typeface="Arial Black" pitchFamily="34" charset="0"/>
              </a:rPr>
              <a:t>with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the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store</a:t>
            </a:r>
            <a:r>
              <a:rPr lang="hu-HU" dirty="0" smtClean="0">
                <a:latin typeface="Arial Black" pitchFamily="34" charset="0"/>
              </a:rPr>
              <a:t>/</a:t>
            </a:r>
            <a:r>
              <a:rPr lang="hu-HU" dirty="0" err="1" smtClean="0">
                <a:latin typeface="Arial Black" pitchFamily="34" charset="0"/>
              </a:rPr>
              <a:t>department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manager</a:t>
            </a:r>
            <a:endParaRPr lang="hu-HU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we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can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supervise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actions</a:t>
            </a:r>
            <a:endParaRPr lang="hu-HU" dirty="0">
              <a:latin typeface="Arial Black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899592" y="4365104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 smtClean="0">
                <a:latin typeface="Arial Black" pitchFamily="34" charset="0"/>
              </a:rPr>
              <a:t>Average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action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price</a:t>
            </a:r>
            <a:r>
              <a:rPr lang="hu-HU" dirty="0" smtClean="0">
                <a:latin typeface="Arial Black" pitchFamily="34" charset="0"/>
              </a:rPr>
              <a:t> (</a:t>
            </a:r>
            <a:r>
              <a:rPr lang="hu-HU" dirty="0" err="1" smtClean="0">
                <a:latin typeface="Arial Black" pitchFamily="34" charset="0"/>
              </a:rPr>
              <a:t>inc.tax</a:t>
            </a:r>
            <a:r>
              <a:rPr lang="hu-HU" dirty="0" smtClean="0">
                <a:latin typeface="Arial Black" pitchFamily="34" charset="0"/>
              </a:rPr>
              <a:t>) : 299 Ft </a:t>
            </a:r>
            <a:endParaRPr lang="hu-HU" dirty="0">
              <a:latin typeface="Arial Black" pitchFamily="34" charset="0"/>
            </a:endParaRPr>
          </a:p>
        </p:txBody>
      </p:sp>
      <p:pic>
        <p:nvPicPr>
          <p:cNvPr id="10" name="Kép 9" descr="20130603_metro[1]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29200"/>
            <a:ext cx="2267744" cy="634968"/>
          </a:xfrm>
          <a:prstGeom prst="rect">
            <a:avLst/>
          </a:prstGeom>
        </p:spPr>
      </p:pic>
      <p:pic>
        <p:nvPicPr>
          <p:cNvPr id="11" name="Kép 10" descr="auchan[1]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907839"/>
            <a:ext cx="1691680" cy="950161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1763688" y="602128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 smtClean="0">
                <a:latin typeface="Arial Black" pitchFamily="34" charset="0"/>
              </a:rPr>
              <a:t>Average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action</a:t>
            </a:r>
            <a:r>
              <a:rPr lang="hu-HU" dirty="0" smtClean="0">
                <a:latin typeface="Arial Black" pitchFamily="34" charset="0"/>
              </a:rPr>
              <a:t> </a:t>
            </a:r>
            <a:r>
              <a:rPr lang="hu-HU" dirty="0" err="1" smtClean="0">
                <a:latin typeface="Arial Black" pitchFamily="34" charset="0"/>
              </a:rPr>
              <a:t>price</a:t>
            </a:r>
            <a:r>
              <a:rPr lang="hu-HU" dirty="0" smtClean="0">
                <a:latin typeface="Arial Black" pitchFamily="34" charset="0"/>
              </a:rPr>
              <a:t> (</a:t>
            </a:r>
            <a:r>
              <a:rPr lang="hu-HU" dirty="0" err="1" smtClean="0">
                <a:latin typeface="Arial Black" pitchFamily="34" charset="0"/>
              </a:rPr>
              <a:t>inc.tax</a:t>
            </a:r>
            <a:r>
              <a:rPr lang="hu-HU" dirty="0" smtClean="0">
                <a:latin typeface="Arial Black" pitchFamily="34" charset="0"/>
              </a:rPr>
              <a:t>) : 360 Ft </a:t>
            </a:r>
            <a:endParaRPr lang="hu-HU" dirty="0">
              <a:latin typeface="Arial Black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2699792" y="5301208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latin typeface="Arial Black" pitchFamily="34" charset="0"/>
              </a:rPr>
              <a:t>UNITED BRANDS (Metro, Auchan) </a:t>
            </a: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4000" dirty="0" err="1" smtClean="0">
                <a:latin typeface="Arial Black" pitchFamily="34" charset="0"/>
              </a:rPr>
              <a:t>Expecting</a:t>
            </a:r>
            <a:r>
              <a:rPr lang="hu-HU" sz="4000" dirty="0" smtClean="0">
                <a:latin typeface="Arial Black" pitchFamily="34" charset="0"/>
              </a:rPr>
              <a:t> market </a:t>
            </a:r>
            <a:r>
              <a:rPr lang="hu-HU" sz="4000" dirty="0" err="1" smtClean="0">
                <a:latin typeface="Arial Black" pitchFamily="34" charset="0"/>
              </a:rPr>
              <a:t>background</a:t>
            </a:r>
            <a:r>
              <a:rPr lang="hu-HU" sz="4000" dirty="0" smtClean="0">
                <a:latin typeface="Arial Black" pitchFamily="34" charset="0"/>
              </a:rPr>
              <a:t> 2014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hu-HU" sz="2800" dirty="0" smtClean="0"/>
              <a:t>SPAR: </a:t>
            </a:r>
            <a:r>
              <a:rPr lang="hu-HU" sz="2800" dirty="0" err="1" smtClean="0"/>
              <a:t>negotiation</a:t>
            </a:r>
            <a:r>
              <a:rPr lang="hu-HU" sz="2800" dirty="0" smtClean="0"/>
              <a:t> of </a:t>
            </a:r>
            <a:r>
              <a:rPr lang="hu-HU" sz="2800" dirty="0" err="1" smtClean="0"/>
              <a:t>price</a:t>
            </a:r>
            <a:r>
              <a:rPr lang="hu-HU" sz="2800" dirty="0" smtClean="0"/>
              <a:t> </a:t>
            </a:r>
            <a:r>
              <a:rPr lang="hu-HU" sz="2800" dirty="0" err="1" smtClean="0"/>
              <a:t>in</a:t>
            </a:r>
            <a:r>
              <a:rPr lang="hu-HU" sz="2800" dirty="0" smtClean="0"/>
              <a:t> </a:t>
            </a:r>
            <a:r>
              <a:rPr lang="hu-HU" sz="2800" dirty="0" err="1" smtClean="0"/>
              <a:t>progress</a:t>
            </a:r>
            <a:endParaRPr lang="hu-HU" sz="2800" dirty="0" smtClean="0"/>
          </a:p>
          <a:p>
            <a:pPr algn="ctr">
              <a:buNone/>
            </a:pPr>
            <a:r>
              <a:rPr lang="hu-HU" sz="2800" i="1" u="sng" dirty="0" err="1" smtClean="0"/>
              <a:t>Increase</a:t>
            </a:r>
            <a:r>
              <a:rPr lang="hu-HU" sz="2800" i="1" u="sng" dirty="0" smtClean="0"/>
              <a:t> is </a:t>
            </a:r>
            <a:r>
              <a:rPr lang="hu-HU" sz="2800" i="1" u="sng" dirty="0" err="1" smtClean="0"/>
              <a:t>impossible</a:t>
            </a:r>
            <a:r>
              <a:rPr lang="hu-HU" sz="2800" i="1" u="sng" dirty="0" smtClean="0"/>
              <a:t>!!!</a:t>
            </a:r>
          </a:p>
          <a:p>
            <a:pPr algn="ctr">
              <a:buNone/>
            </a:pPr>
            <a:endParaRPr lang="hu-HU" sz="2800" i="1" u="sng" dirty="0" smtClean="0"/>
          </a:p>
          <a:p>
            <a:r>
              <a:rPr lang="hu-HU" sz="2800" dirty="0" smtClean="0"/>
              <a:t>United </a:t>
            </a:r>
            <a:r>
              <a:rPr lang="hu-HU" sz="2800" dirty="0" err="1" smtClean="0"/>
              <a:t>Brands</a:t>
            </a:r>
            <a:r>
              <a:rPr lang="hu-HU" sz="2800" dirty="0" smtClean="0"/>
              <a:t>: </a:t>
            </a:r>
            <a:r>
              <a:rPr lang="hu-HU" sz="2800" dirty="0" err="1" smtClean="0"/>
              <a:t>increase</a:t>
            </a:r>
            <a:r>
              <a:rPr lang="hu-HU" sz="2800" dirty="0" smtClean="0"/>
              <a:t> is </a:t>
            </a:r>
            <a:r>
              <a:rPr lang="hu-HU" sz="2800" dirty="0" err="1" smtClean="0"/>
              <a:t>necessary</a:t>
            </a:r>
            <a:r>
              <a:rPr lang="hu-HU" sz="2800" dirty="0" smtClean="0"/>
              <a:t>, BUT </a:t>
            </a:r>
          </a:p>
          <a:p>
            <a:endParaRPr lang="hu-HU" sz="2800" dirty="0" smtClean="0"/>
          </a:p>
          <a:p>
            <a:r>
              <a:rPr lang="hu-HU" sz="2800" dirty="0" smtClean="0"/>
              <a:t>United </a:t>
            </a:r>
            <a:r>
              <a:rPr lang="hu-HU" sz="2800" dirty="0" err="1" smtClean="0"/>
              <a:t>Brands</a:t>
            </a:r>
            <a:r>
              <a:rPr lang="hu-HU" sz="2800" dirty="0" smtClean="0"/>
              <a:t> </a:t>
            </a:r>
            <a:r>
              <a:rPr lang="hu-HU" sz="2800" dirty="0" err="1" smtClean="0"/>
              <a:t>will</a:t>
            </a:r>
            <a:r>
              <a:rPr lang="hu-HU" sz="2800" dirty="0" smtClean="0"/>
              <a:t> </a:t>
            </a:r>
            <a:r>
              <a:rPr lang="hu-HU" sz="2800" dirty="0" err="1" smtClean="0"/>
              <a:t>contact</a:t>
            </a:r>
            <a:r>
              <a:rPr lang="hu-HU" sz="2800" dirty="0" smtClean="0"/>
              <a:t> </a:t>
            </a:r>
            <a:r>
              <a:rPr lang="hu-HU" sz="2800" dirty="0" err="1" smtClean="0"/>
              <a:t>direct</a:t>
            </a:r>
            <a:r>
              <a:rPr lang="hu-HU" sz="2800" dirty="0" smtClean="0"/>
              <a:t> </a:t>
            </a:r>
            <a:r>
              <a:rPr lang="hu-HU" sz="2800" dirty="0" err="1" smtClean="0"/>
              <a:t>from</a:t>
            </a:r>
            <a:r>
              <a:rPr lang="hu-HU" sz="2800" dirty="0" smtClean="0"/>
              <a:t> Paulaner</a:t>
            </a:r>
          </a:p>
          <a:p>
            <a:endParaRPr lang="hu-HU" sz="2800" dirty="0" smtClean="0"/>
          </a:p>
          <a:p>
            <a:r>
              <a:rPr lang="hu-HU" sz="2800" b="1" dirty="0" err="1" smtClean="0">
                <a:solidFill>
                  <a:srgbClr val="FF0000"/>
                </a:solidFill>
              </a:rPr>
              <a:t>We</a:t>
            </a:r>
            <a:r>
              <a:rPr lang="hu-HU" sz="2800" b="1" dirty="0" smtClean="0">
                <a:solidFill>
                  <a:srgbClr val="FF0000"/>
                </a:solidFill>
              </a:rPr>
              <a:t> </a:t>
            </a:r>
            <a:r>
              <a:rPr lang="hu-HU" sz="2800" b="1" dirty="0" err="1" smtClean="0">
                <a:solidFill>
                  <a:srgbClr val="FF0000"/>
                </a:solidFill>
              </a:rPr>
              <a:t>need</a:t>
            </a:r>
            <a:r>
              <a:rPr lang="hu-HU" sz="2800" b="1" dirty="0" smtClean="0">
                <a:solidFill>
                  <a:srgbClr val="FF0000"/>
                </a:solidFill>
              </a:rPr>
              <a:t> market </a:t>
            </a:r>
            <a:r>
              <a:rPr lang="hu-HU" sz="2800" b="1" dirty="0" err="1" smtClean="0">
                <a:solidFill>
                  <a:srgbClr val="FF0000"/>
                </a:solidFill>
              </a:rPr>
              <a:t>protection</a:t>
            </a:r>
            <a:r>
              <a:rPr lang="hu-HU" sz="2800" b="1" dirty="0" smtClean="0">
                <a:solidFill>
                  <a:srgbClr val="FF0000"/>
                </a:solidFill>
              </a:rPr>
              <a:t>!!!</a:t>
            </a:r>
          </a:p>
          <a:p>
            <a:endParaRPr lang="hu-HU" sz="2800" dirty="0" smtClean="0"/>
          </a:p>
          <a:p>
            <a:endParaRPr lang="hu-HU" sz="2800" dirty="0"/>
          </a:p>
        </p:txBody>
      </p:sp>
      <p:sp>
        <p:nvSpPr>
          <p:cNvPr id="4" name="Lefelé nyíl 3"/>
          <p:cNvSpPr/>
          <p:nvPr/>
        </p:nvSpPr>
        <p:spPr>
          <a:xfrm>
            <a:off x="4283968" y="3717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Lefelé nyíl 4"/>
          <p:cNvSpPr/>
          <p:nvPr/>
        </p:nvSpPr>
        <p:spPr>
          <a:xfrm>
            <a:off x="3707904" y="4725144"/>
            <a:ext cx="64807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 smtClean="0">
                <a:latin typeface="Arial Black" pitchFamily="34" charset="0"/>
              </a:rPr>
              <a:t>Our</a:t>
            </a:r>
            <a:r>
              <a:rPr lang="hu-HU" sz="2800" dirty="0" smtClean="0">
                <a:latin typeface="Arial Black" pitchFamily="34" charset="0"/>
              </a:rPr>
              <a:t> </a:t>
            </a:r>
            <a:r>
              <a:rPr lang="hu-HU" sz="2800" dirty="0" err="1" smtClean="0">
                <a:latin typeface="Arial Black" pitchFamily="34" charset="0"/>
              </a:rPr>
              <a:t>request</a:t>
            </a:r>
            <a:r>
              <a:rPr lang="hu-HU" sz="2800" dirty="0" smtClean="0">
                <a:latin typeface="Arial Black" pitchFamily="34" charset="0"/>
              </a:rPr>
              <a:t> </a:t>
            </a:r>
            <a:r>
              <a:rPr lang="hu-HU" sz="2800" dirty="0" err="1" smtClean="0">
                <a:latin typeface="Arial Black" pitchFamily="34" charset="0"/>
              </a:rPr>
              <a:t>from</a:t>
            </a:r>
            <a:r>
              <a:rPr lang="hu-HU" sz="2800" dirty="0" smtClean="0">
                <a:latin typeface="Arial Black" pitchFamily="34" charset="0"/>
              </a:rPr>
              <a:t> Paulaner </a:t>
            </a:r>
            <a:r>
              <a:rPr lang="hu-HU" sz="2800" dirty="0" err="1" smtClean="0">
                <a:latin typeface="Arial Black" pitchFamily="34" charset="0"/>
              </a:rPr>
              <a:t>in</a:t>
            </a:r>
            <a:r>
              <a:rPr lang="hu-HU" sz="2800" dirty="0" smtClean="0">
                <a:latin typeface="Arial Black" pitchFamily="34" charset="0"/>
              </a:rPr>
              <a:t> 2014</a:t>
            </a:r>
            <a:endParaRPr lang="hu-HU" sz="28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z="2600" b="1" dirty="0" smtClean="0"/>
              <a:t>2000 EUR </a:t>
            </a:r>
            <a:r>
              <a:rPr lang="hu-HU" sz="2600" b="1" dirty="0" err="1" smtClean="0"/>
              <a:t>from</a:t>
            </a:r>
            <a:r>
              <a:rPr lang="hu-HU" sz="2600" b="1" dirty="0" smtClean="0"/>
              <a:t> Paulaner + 2000 EUR </a:t>
            </a:r>
            <a:r>
              <a:rPr lang="hu-HU" sz="2600" b="1" dirty="0" err="1" smtClean="0"/>
              <a:t>from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Ever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Drink</a:t>
            </a:r>
            <a:r>
              <a:rPr lang="hu-HU" sz="2600" b="1" dirty="0" smtClean="0"/>
              <a:t> Kft. </a:t>
            </a:r>
            <a:r>
              <a:rPr lang="hu-HU" sz="2600" b="1" dirty="0" err="1" smtClean="0"/>
              <a:t>for</a:t>
            </a:r>
            <a:r>
              <a:rPr lang="hu-HU" sz="2600" b="1" dirty="0" smtClean="0"/>
              <a:t> marketing </a:t>
            </a:r>
            <a:r>
              <a:rPr lang="hu-HU" sz="2600" b="1" dirty="0" err="1" smtClean="0"/>
              <a:t>support</a:t>
            </a:r>
            <a:r>
              <a:rPr lang="hu-HU" sz="2600" b="1" dirty="0" smtClean="0"/>
              <a:t> / </a:t>
            </a:r>
            <a:r>
              <a:rPr lang="hu-HU" sz="2600" b="1" dirty="0" err="1" smtClean="0"/>
              <a:t>commercial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chain</a:t>
            </a:r>
            <a:endParaRPr lang="hu-HU" sz="2600" b="1" dirty="0" smtClean="0"/>
          </a:p>
          <a:p>
            <a:pPr marL="514350" indent="-514350"/>
            <a:r>
              <a:rPr lang="hu-HU" sz="2600" b="1" dirty="0" err="1" smtClean="0"/>
              <a:t>Support</a:t>
            </a:r>
            <a:r>
              <a:rPr lang="hu-HU" sz="2600" b="1" dirty="0" smtClean="0"/>
              <a:t> of </a:t>
            </a:r>
            <a:r>
              <a:rPr lang="hu-HU" sz="2600" b="1" dirty="0" err="1" smtClean="0"/>
              <a:t>actions</a:t>
            </a:r>
            <a:endParaRPr lang="hu-HU" sz="2600" b="1" dirty="0" smtClean="0"/>
          </a:p>
          <a:p>
            <a:pPr marL="514350" indent="-514350"/>
            <a:r>
              <a:rPr lang="hu-HU" sz="2600" b="1" dirty="0" err="1" smtClean="0"/>
              <a:t>Advertisement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in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the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paper</a:t>
            </a:r>
            <a:endParaRPr lang="hu-HU" sz="2600" b="1" dirty="0" smtClean="0"/>
          </a:p>
          <a:p>
            <a:pPr marL="514350" indent="-514350"/>
            <a:r>
              <a:rPr lang="hu-HU" sz="2600" b="1" dirty="0" err="1" smtClean="0"/>
              <a:t>Secondary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placement</a:t>
            </a:r>
            <a:endParaRPr lang="hu-HU" sz="2600" b="1" dirty="0" smtClean="0"/>
          </a:p>
          <a:p>
            <a:pPr marL="514350" indent="-514350"/>
            <a:endParaRPr lang="hu-HU" sz="2800" b="1" dirty="0" smtClean="0"/>
          </a:p>
          <a:p>
            <a:pPr marL="514350" indent="-514350">
              <a:buNone/>
            </a:pPr>
            <a:r>
              <a:rPr lang="hu-HU" sz="2800" b="1" dirty="0" smtClean="0"/>
              <a:t>2.   </a:t>
            </a:r>
            <a:r>
              <a:rPr lang="hu-HU" sz="2600" b="1" dirty="0" err="1" smtClean="0"/>
              <a:t>After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solding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products</a:t>
            </a:r>
            <a:r>
              <a:rPr lang="hu-HU" sz="2600" b="1" dirty="0" smtClean="0"/>
              <a:t>: 10 % (</a:t>
            </a:r>
            <a:r>
              <a:rPr lang="hu-HU" sz="2600" b="1" dirty="0" err="1" smtClean="0"/>
              <a:t>now</a:t>
            </a:r>
            <a:r>
              <a:rPr lang="hu-HU" sz="2600" b="1" dirty="0" smtClean="0"/>
              <a:t>) + 5 % </a:t>
            </a:r>
            <a:r>
              <a:rPr lang="hu-HU" sz="2600" b="1" dirty="0" err="1" smtClean="0"/>
              <a:t>support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in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goods</a:t>
            </a:r>
            <a:r>
              <a:rPr lang="hu-HU" sz="2600" b="1" dirty="0" smtClean="0"/>
              <a:t>  </a:t>
            </a:r>
            <a:endParaRPr lang="hu-HU" sz="2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err="1" smtClean="0">
                <a:latin typeface="Arial Black" pitchFamily="34" charset="0"/>
              </a:rPr>
              <a:t>Our</a:t>
            </a:r>
            <a:r>
              <a:rPr lang="hu-HU" sz="2800" dirty="0" smtClean="0">
                <a:latin typeface="Arial Black" pitchFamily="34" charset="0"/>
              </a:rPr>
              <a:t> </a:t>
            </a:r>
            <a:r>
              <a:rPr lang="hu-HU" sz="2800" dirty="0" err="1" smtClean="0">
                <a:latin typeface="Arial Black" pitchFamily="34" charset="0"/>
              </a:rPr>
              <a:t>plans</a:t>
            </a:r>
            <a:r>
              <a:rPr lang="hu-HU" sz="2800" dirty="0" smtClean="0">
                <a:latin typeface="Arial Black" pitchFamily="34" charset="0"/>
              </a:rPr>
              <a:t> </a:t>
            </a:r>
            <a:r>
              <a:rPr lang="hu-HU" sz="2800" dirty="0" err="1" smtClean="0">
                <a:latin typeface="Arial Black" pitchFamily="34" charset="0"/>
              </a:rPr>
              <a:t>for</a:t>
            </a:r>
            <a:r>
              <a:rPr lang="hu-HU" sz="2800" dirty="0" smtClean="0">
                <a:latin typeface="Arial Black" pitchFamily="34" charset="0"/>
              </a:rPr>
              <a:t> 2014 </a:t>
            </a:r>
            <a:br>
              <a:rPr lang="hu-HU" sz="2800" dirty="0" smtClean="0">
                <a:latin typeface="Arial Black" pitchFamily="34" charset="0"/>
              </a:rPr>
            </a:br>
            <a:r>
              <a:rPr lang="hu-HU" sz="2800" dirty="0" err="1" smtClean="0">
                <a:latin typeface="Arial Black" pitchFamily="34" charset="0"/>
              </a:rPr>
              <a:t>in</a:t>
            </a:r>
            <a:r>
              <a:rPr lang="hu-HU" sz="2800" dirty="0" smtClean="0">
                <a:latin typeface="Arial Black" pitchFamily="34" charset="0"/>
              </a:rPr>
              <a:t> </a:t>
            </a:r>
            <a:r>
              <a:rPr lang="hu-HU" sz="2800" dirty="0" err="1" smtClean="0">
                <a:latin typeface="Arial Black" pitchFamily="34" charset="0"/>
              </a:rPr>
              <a:t>case</a:t>
            </a:r>
            <a:r>
              <a:rPr lang="hu-HU" sz="2800" dirty="0" smtClean="0">
                <a:latin typeface="Arial Black" pitchFamily="34" charset="0"/>
              </a:rPr>
              <a:t> of Paulaner </a:t>
            </a:r>
            <a:r>
              <a:rPr lang="hu-HU" sz="2800" dirty="0" err="1" smtClean="0">
                <a:latin typeface="Arial Black" pitchFamily="34" charset="0"/>
              </a:rPr>
              <a:t>support</a:t>
            </a:r>
            <a:endParaRPr lang="hu-HU" sz="2800" dirty="0">
              <a:latin typeface="Arial Black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844824"/>
            <a:ext cx="8748464" cy="4525963"/>
          </a:xfrm>
        </p:spPr>
        <p:txBody>
          <a:bodyPr>
            <a:normAutofit/>
          </a:bodyPr>
          <a:lstStyle/>
          <a:p>
            <a:r>
              <a:rPr lang="hu-HU" sz="2600" dirty="0" smtClean="0"/>
              <a:t>SPAR : 100 % </a:t>
            </a:r>
            <a:r>
              <a:rPr lang="hu-HU" sz="2600" dirty="0" err="1" smtClean="0"/>
              <a:t>growth</a:t>
            </a:r>
            <a:endParaRPr lang="hu-HU" sz="2600" dirty="0" smtClean="0"/>
          </a:p>
          <a:p>
            <a:r>
              <a:rPr lang="hu-HU" sz="2600" dirty="0" err="1" smtClean="0"/>
              <a:t>Distribution</a:t>
            </a:r>
            <a:r>
              <a:rPr lang="hu-HU" sz="2600" dirty="0" smtClean="0"/>
              <a:t> </a:t>
            </a:r>
            <a:r>
              <a:rPr lang="hu-HU" sz="2600" dirty="0" err="1" smtClean="0"/>
              <a:t>increasing</a:t>
            </a:r>
            <a:endParaRPr lang="hu-HU" sz="2600" dirty="0" smtClean="0"/>
          </a:p>
          <a:p>
            <a:r>
              <a:rPr lang="hu-HU" sz="2600" dirty="0" err="1" smtClean="0"/>
              <a:t>High</a:t>
            </a:r>
            <a:r>
              <a:rPr lang="hu-HU" sz="2600" dirty="0" smtClean="0"/>
              <a:t> </a:t>
            </a:r>
            <a:r>
              <a:rPr lang="hu-HU" sz="2600" dirty="0" err="1" smtClean="0"/>
              <a:t>season</a:t>
            </a:r>
            <a:r>
              <a:rPr lang="hu-HU" sz="2600" dirty="0" smtClean="0"/>
              <a:t>: </a:t>
            </a:r>
            <a:r>
              <a:rPr lang="hu-HU" sz="2600" dirty="0" err="1" smtClean="0"/>
              <a:t>supply</a:t>
            </a:r>
            <a:r>
              <a:rPr lang="hu-HU" sz="2600" dirty="0" smtClean="0"/>
              <a:t> </a:t>
            </a:r>
            <a:r>
              <a:rPr lang="hu-HU" sz="2600" dirty="0" err="1" smtClean="0"/>
              <a:t>to</a:t>
            </a:r>
            <a:r>
              <a:rPr lang="hu-HU" sz="2600" dirty="0" smtClean="0"/>
              <a:t> </a:t>
            </a:r>
            <a:r>
              <a:rPr lang="hu-HU" sz="2600" dirty="0" err="1" smtClean="0"/>
              <a:t>new</a:t>
            </a:r>
            <a:r>
              <a:rPr lang="hu-HU" sz="2600" dirty="0" smtClean="0"/>
              <a:t> </a:t>
            </a:r>
            <a:r>
              <a:rPr lang="hu-HU" sz="2600" dirty="0" err="1" smtClean="0"/>
              <a:t>hipermarkets</a:t>
            </a:r>
            <a:r>
              <a:rPr lang="hu-HU" sz="2600" dirty="0" smtClean="0"/>
              <a:t> </a:t>
            </a:r>
            <a:r>
              <a:rPr lang="hu-HU" sz="2600" dirty="0" err="1" smtClean="0"/>
              <a:t>with</a:t>
            </a:r>
            <a:r>
              <a:rPr lang="hu-HU" sz="2600" dirty="0" smtClean="0"/>
              <a:t> </a:t>
            </a:r>
            <a:r>
              <a:rPr lang="hu-HU" sz="2600" dirty="0" err="1" smtClean="0"/>
              <a:t>bigger</a:t>
            </a:r>
            <a:r>
              <a:rPr lang="hu-HU" sz="2600" dirty="0" smtClean="0"/>
              <a:t> </a:t>
            </a:r>
            <a:r>
              <a:rPr lang="hu-HU" sz="2600" dirty="0" err="1" smtClean="0"/>
              <a:t>purchasing</a:t>
            </a:r>
            <a:r>
              <a:rPr lang="hu-HU" sz="2600" dirty="0" smtClean="0"/>
              <a:t> </a:t>
            </a:r>
            <a:r>
              <a:rPr lang="hu-HU" sz="2600" dirty="0" err="1" smtClean="0"/>
              <a:t>power</a:t>
            </a:r>
            <a:endParaRPr lang="hu-HU" sz="2600" dirty="0" smtClean="0"/>
          </a:p>
          <a:p>
            <a:r>
              <a:rPr lang="hu-HU" sz="2600" dirty="0" smtClean="0"/>
              <a:t>/ CBA, COOP, RONI /</a:t>
            </a:r>
          </a:p>
          <a:p>
            <a:r>
              <a:rPr lang="hu-HU" sz="2600" dirty="0" err="1" smtClean="0"/>
              <a:t>We</a:t>
            </a:r>
            <a:r>
              <a:rPr lang="hu-HU" sz="2600" dirty="0" smtClean="0"/>
              <a:t> </a:t>
            </a:r>
            <a:r>
              <a:rPr lang="hu-HU" sz="2600" dirty="0" err="1" smtClean="0"/>
              <a:t>will</a:t>
            </a:r>
            <a:r>
              <a:rPr lang="hu-HU" sz="2600" dirty="0" smtClean="0"/>
              <a:t> </a:t>
            </a:r>
            <a:r>
              <a:rPr lang="hu-HU" sz="2600" dirty="0" err="1" smtClean="0"/>
              <a:t>supply</a:t>
            </a:r>
            <a:r>
              <a:rPr lang="hu-HU" sz="2600" dirty="0" smtClean="0"/>
              <a:t> </a:t>
            </a:r>
            <a:r>
              <a:rPr lang="hu-HU" sz="2600" dirty="0" err="1" smtClean="0"/>
              <a:t>direct</a:t>
            </a:r>
            <a:r>
              <a:rPr lang="hu-HU" sz="2600" dirty="0" smtClean="0"/>
              <a:t> </a:t>
            </a:r>
            <a:r>
              <a:rPr lang="hu-HU" sz="2600" dirty="0" err="1" smtClean="0"/>
              <a:t>to</a:t>
            </a:r>
            <a:r>
              <a:rPr lang="hu-HU" sz="2600" dirty="0" smtClean="0"/>
              <a:t> Metro / Auchan</a:t>
            </a:r>
          </a:p>
          <a:p>
            <a:pPr>
              <a:buNone/>
            </a:pPr>
            <a:r>
              <a:rPr lang="hu-HU" sz="2600" dirty="0" smtClean="0"/>
              <a:t>    (</a:t>
            </a:r>
            <a:r>
              <a:rPr lang="hu-HU" sz="2600" dirty="0" err="1" smtClean="0"/>
              <a:t>first</a:t>
            </a:r>
            <a:r>
              <a:rPr lang="hu-HU" sz="2600" dirty="0" smtClean="0"/>
              <a:t> </a:t>
            </a:r>
            <a:r>
              <a:rPr lang="hu-HU" sz="2600" dirty="0" err="1" smtClean="0"/>
              <a:t>year</a:t>
            </a:r>
            <a:r>
              <a:rPr lang="hu-HU" sz="2600" dirty="0" smtClean="0"/>
              <a:t> </a:t>
            </a:r>
            <a:r>
              <a:rPr lang="hu-HU" sz="2600" dirty="0" err="1" smtClean="0"/>
              <a:t>we</a:t>
            </a:r>
            <a:r>
              <a:rPr lang="hu-HU" sz="2600" dirty="0" smtClean="0"/>
              <a:t> </a:t>
            </a:r>
            <a:r>
              <a:rPr lang="hu-HU" sz="2600" dirty="0" err="1" smtClean="0"/>
              <a:t>will</a:t>
            </a:r>
            <a:r>
              <a:rPr lang="hu-HU" sz="2600" dirty="0" smtClean="0"/>
              <a:t> </a:t>
            </a:r>
            <a:r>
              <a:rPr lang="hu-HU" sz="2600" dirty="0" err="1" smtClean="0"/>
              <a:t>keep</a:t>
            </a:r>
            <a:r>
              <a:rPr lang="hu-HU" sz="2600" dirty="0" smtClean="0"/>
              <a:t> </a:t>
            </a:r>
            <a:r>
              <a:rPr lang="hu-HU" sz="2600" dirty="0" err="1" smtClean="0"/>
              <a:t>the</a:t>
            </a:r>
            <a:r>
              <a:rPr lang="hu-HU" sz="2600" dirty="0" smtClean="0"/>
              <a:t> </a:t>
            </a:r>
            <a:r>
              <a:rPr lang="hu-HU" sz="2600" dirty="0" err="1" smtClean="0"/>
              <a:t>turnover</a:t>
            </a:r>
            <a:r>
              <a:rPr lang="hu-HU" sz="2600" dirty="0" smtClean="0"/>
              <a:t> of United </a:t>
            </a:r>
            <a:r>
              <a:rPr lang="hu-HU" sz="2600" dirty="0" err="1" smtClean="0"/>
              <a:t>Brands</a:t>
            </a:r>
            <a:r>
              <a:rPr lang="hu-HU" sz="2600" dirty="0" smtClean="0"/>
              <a:t> and </a:t>
            </a:r>
            <a:r>
              <a:rPr lang="hu-HU" sz="2600" dirty="0" err="1" smtClean="0"/>
              <a:t>dynamic</a:t>
            </a:r>
            <a:r>
              <a:rPr lang="hu-HU" sz="2600" dirty="0" smtClean="0"/>
              <a:t> </a:t>
            </a:r>
            <a:r>
              <a:rPr lang="hu-HU" sz="2600" dirty="0" err="1" smtClean="0"/>
              <a:t>increase</a:t>
            </a:r>
            <a:r>
              <a:rPr lang="hu-HU" sz="2600" dirty="0" smtClean="0"/>
              <a:t> </a:t>
            </a:r>
            <a:r>
              <a:rPr lang="hu-HU" sz="2600" dirty="0" err="1" smtClean="0"/>
              <a:t>after</a:t>
            </a:r>
            <a:r>
              <a:rPr lang="hu-HU" sz="2600" dirty="0" smtClean="0"/>
              <a:t> </a:t>
            </a:r>
            <a:r>
              <a:rPr lang="hu-HU" sz="2600" dirty="0" err="1" smtClean="0"/>
              <a:t>next</a:t>
            </a:r>
            <a:r>
              <a:rPr lang="hu-HU" sz="2600" dirty="0" smtClean="0"/>
              <a:t> </a:t>
            </a:r>
            <a:r>
              <a:rPr lang="hu-HU" sz="2600" dirty="0" err="1" smtClean="0"/>
              <a:t>year</a:t>
            </a:r>
            <a:r>
              <a:rPr lang="hu-HU" sz="2600" dirty="0" smtClean="0"/>
              <a:t>)</a:t>
            </a:r>
            <a:endParaRPr lang="hu-HU" sz="2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 err="1" smtClean="0">
                <a:latin typeface="Arial Black" pitchFamily="34" charset="0"/>
              </a:rPr>
              <a:t>Thank</a:t>
            </a:r>
            <a:r>
              <a:rPr lang="hu-HU" sz="3600" dirty="0" smtClean="0">
                <a:latin typeface="Arial Black" pitchFamily="34" charset="0"/>
              </a:rPr>
              <a:t> </a:t>
            </a:r>
            <a:r>
              <a:rPr lang="hu-HU" sz="3600" dirty="0" err="1" smtClean="0">
                <a:latin typeface="Arial Black" pitchFamily="34" charset="0"/>
              </a:rPr>
              <a:t>you</a:t>
            </a:r>
            <a:r>
              <a:rPr lang="hu-HU" sz="3600" dirty="0" smtClean="0">
                <a:latin typeface="Arial Black" pitchFamily="34" charset="0"/>
              </a:rPr>
              <a:t> </a:t>
            </a:r>
            <a:r>
              <a:rPr lang="hu-HU" sz="3600" dirty="0" err="1" smtClean="0">
                <a:latin typeface="Arial Black" pitchFamily="34" charset="0"/>
              </a:rPr>
              <a:t>for</a:t>
            </a:r>
            <a:r>
              <a:rPr lang="hu-HU" sz="3600" dirty="0" smtClean="0">
                <a:latin typeface="Arial Black" pitchFamily="34" charset="0"/>
              </a:rPr>
              <a:t> </a:t>
            </a:r>
            <a:r>
              <a:rPr lang="hu-HU" sz="3600" dirty="0" err="1" smtClean="0">
                <a:latin typeface="Arial Black" pitchFamily="34" charset="0"/>
              </a:rPr>
              <a:t>your</a:t>
            </a:r>
            <a:r>
              <a:rPr lang="hu-HU" sz="3600" dirty="0" smtClean="0">
                <a:latin typeface="Arial Black" pitchFamily="34" charset="0"/>
              </a:rPr>
              <a:t> </a:t>
            </a:r>
            <a:r>
              <a:rPr lang="hu-HU" sz="3600" dirty="0" err="1" smtClean="0">
                <a:latin typeface="Arial Black" pitchFamily="34" charset="0"/>
              </a:rPr>
              <a:t>attention</a:t>
            </a:r>
            <a:r>
              <a:rPr lang="hu-HU" sz="3600" dirty="0" smtClean="0">
                <a:latin typeface="Arial Black" pitchFamily="34" charset="0"/>
              </a:rPr>
              <a:t>!</a:t>
            </a:r>
            <a:endParaRPr lang="hu-HU" sz="36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239</Words>
  <Application>Microsoft Office PowerPoint</Application>
  <PresentationFormat>Diavetítés a képernyőre (4:3 oldalarány)</PresentationFormat>
  <Paragraphs>41</Paragraphs>
  <Slides>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Office-téma</vt:lpstr>
      <vt:lpstr>EVER DRINK KFT. </vt:lpstr>
      <vt:lpstr>United Brands: Metro, Auchan   302 hl / year SPAR            597 hl / half year  SPAR: estimated sale for next year             900 hl  </vt:lpstr>
      <vt:lpstr>SOLD HL / MONTH United Brands:    25 hl SPAR:             100 hl</vt:lpstr>
      <vt:lpstr>SPAR IS BETTER – WHY?</vt:lpstr>
      <vt:lpstr>Expecting market background 2014 </vt:lpstr>
      <vt:lpstr>Our request from Paulaner in 2014</vt:lpstr>
      <vt:lpstr>Our plans for 2014  in case of Paulaner support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 DRINK KFT. </dc:title>
  <dc:creator>user</dc:creator>
  <cp:lastModifiedBy>user</cp:lastModifiedBy>
  <cp:revision>56</cp:revision>
  <dcterms:created xsi:type="dcterms:W3CDTF">2013-09-27T10:57:44Z</dcterms:created>
  <dcterms:modified xsi:type="dcterms:W3CDTF">2013-10-02T08:53:45Z</dcterms:modified>
</cp:coreProperties>
</file>